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1pPr>
    <a:lvl2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2pPr>
    <a:lvl3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3pPr>
    <a:lvl4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4pPr>
    <a:lvl5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5pPr>
    <a:lvl6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6pPr>
    <a:lvl7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7pPr>
    <a:lvl8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8pPr>
    <a:lvl9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b="def" i="def"/>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b="def" i="def"/>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b="def" i="def"/>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b="def" i="def"/>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0" name="Shape 140"/>
          <p:cNvSpPr/>
          <p:nvPr>
            <p:ph type="sldImg"/>
          </p:nvPr>
        </p:nvSpPr>
        <p:spPr>
          <a:xfrm>
            <a:off x="1143000" y="685800"/>
            <a:ext cx="4572000" cy="3429000"/>
          </a:xfrm>
          <a:prstGeom prst="rect">
            <a:avLst/>
          </a:prstGeom>
        </p:spPr>
        <p:txBody>
          <a:bodyPr/>
          <a:lstStyle/>
          <a:p>
            <a:pPr/>
          </a:p>
        </p:txBody>
      </p:sp>
      <p:sp>
        <p:nvSpPr>
          <p:cNvPr id="141" name="Shape 14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 Id="rId3" Type="http://schemas.openxmlformats.org/officeDocument/2006/relationships/hyperlink" Target="https://www.psephizo.com/biblical-studies/how-did-john-influence-the-synoptic-gospels/" TargetMode="External"/></Relationships>

</file>

<file path=ppt/notesSlides/_rels/notesSlide12.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When Jesus realized that they were about to come and take him by force to make him king, he withdrew again to the mountain by himself.</a:t>
            </a:r>
          </a:p>
          <a:p>
            <a:pPr/>
            <a:r>
              <a:t>(John 6:15)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a:r>
              <a:t>The incarnation of the Word!! This is the bit that would have baffled Greek audiences. No parallel for this.</a:t>
            </a:r>
          </a:p>
          <a:p>
            <a:pPr/>
          </a:p>
          <a:p>
            <a:pPr/>
            <a:r>
              <a:t>“We have seen his glory” — testimony, and eye-witness at that…!</a:t>
            </a:r>
          </a:p>
          <a:p>
            <a:pPr/>
          </a:p>
          <a:p>
            <a:pPr/>
            <a:r>
              <a:t>John bears witness.</a:t>
            </a:r>
          </a:p>
          <a:p>
            <a:pPr/>
          </a:p>
          <a:p>
            <a:pPr/>
            <a:r>
              <a:t>Full of grace and truth: salvation history, as he supersedes Moses and the Law</a:t>
            </a:r>
          </a:p>
          <a:p>
            <a:pPr/>
            <a:r>
              <a:t>Jesus has seen God and makes him known (see reply to Philip and priestly prayer, and cf Matt 11.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p>
            <a:pPr/>
            <a:r>
              <a:t>“At the Society of Biblical Literature meeting three years ago, Mark Goodacre gave a truly engaging paper exploring this verse and questioning this kind of conclusion. He traced the origins of the phrase itself back to Karl von Hase in his 1876 Geschichte Jesu (you can read the English translation of the earlier edition of this online) where he actually described this as a ‘meteor’ (Ger: Aerolith) from the Johannine sky.” See </a:t>
            </a:r>
            <a:r>
              <a:rPr u="sng">
                <a:hlinkClick r:id="rId3" invalidUrl="" action="" tgtFrame="" tooltip="" history="1" highlightClick="0" endSnd="0"/>
              </a:rPr>
              <a:t>https://www.psephizo.com/biblical-studies/how-did-john-influence-the-synoptic-gospels/</a:t>
            </a:r>
            <a: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hape 293"/>
          <p:cNvSpPr/>
          <p:nvPr>
            <p:ph type="sldImg"/>
          </p:nvPr>
        </p:nvSpPr>
        <p:spPr>
          <a:prstGeom prst="rect">
            <a:avLst/>
          </a:prstGeom>
        </p:spPr>
        <p:txBody>
          <a:bodyPr/>
          <a:lstStyle/>
          <a:p>
            <a:pPr/>
          </a:p>
        </p:txBody>
      </p:sp>
      <p:sp>
        <p:nvSpPr>
          <p:cNvPr id="294" name="Shape 294"/>
          <p:cNvSpPr/>
          <p:nvPr>
            <p:ph type="body" sz="quarter" idx="1"/>
          </p:nvPr>
        </p:nvSpPr>
        <p:spPr>
          <a:prstGeom prst="rect">
            <a:avLst/>
          </a:prstGeom>
        </p:spPr>
        <p:txBody>
          <a:bodyPr/>
          <a:lstStyle/>
          <a:p>
            <a:pPr/>
            <a:r>
              <a:t>The big 3 (pilgrim festivals):</a:t>
            </a:r>
          </a:p>
          <a:p>
            <a:pPr/>
            <a:r>
              <a:t>Passover, then 7 weeks later or 50 days, (Pesach)</a:t>
            </a:r>
          </a:p>
          <a:p>
            <a:pPr/>
            <a:r>
              <a:t>Pentecost (Shavuot), then </a:t>
            </a:r>
          </a:p>
          <a:p>
            <a:pPr/>
            <a:r>
              <a:t>Tabernacles (Sukkot)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Shape 298"/>
          <p:cNvSpPr/>
          <p:nvPr>
            <p:ph type="sldImg"/>
          </p:nvPr>
        </p:nvSpPr>
        <p:spPr>
          <a:prstGeom prst="rect">
            <a:avLst/>
          </a:prstGeom>
        </p:spPr>
        <p:txBody>
          <a:bodyPr/>
          <a:lstStyle/>
          <a:p>
            <a:pPr/>
          </a:p>
        </p:txBody>
      </p:sp>
      <p:sp>
        <p:nvSpPr>
          <p:cNvPr id="299" name="Shape 299"/>
          <p:cNvSpPr/>
          <p:nvPr>
            <p:ph type="body" sz="quarter" idx="1"/>
          </p:nvPr>
        </p:nvSpPr>
        <p:spPr>
          <a:prstGeom prst="rect">
            <a:avLst/>
          </a:prstGeom>
        </p:spPr>
        <p:txBody>
          <a:bodyPr/>
          <a:lstStyle/>
          <a:p>
            <a:pPr/>
            <a:r>
              <a:t>John inserts v. 4 to make the link clear: Now the Passover, the festival of the Jews, was near.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Shape 313"/>
          <p:cNvSpPr/>
          <p:nvPr>
            <p:ph type="sldImg"/>
          </p:nvPr>
        </p:nvSpPr>
        <p:spPr>
          <a:prstGeom prst="rect">
            <a:avLst/>
          </a:prstGeom>
        </p:spPr>
        <p:txBody>
          <a:bodyPr/>
          <a:lstStyle/>
          <a:p>
            <a:pPr/>
          </a:p>
        </p:txBody>
      </p:sp>
      <p:sp>
        <p:nvSpPr>
          <p:cNvPr id="314" name="Shape 314"/>
          <p:cNvSpPr/>
          <p:nvPr>
            <p:ph type="body" sz="quarter" idx="1"/>
          </p:nvPr>
        </p:nvSpPr>
        <p:spPr>
          <a:prstGeom prst="rect">
            <a:avLst/>
          </a:prstGeom>
        </p:spPr>
        <p:txBody>
          <a:bodyPr/>
          <a:lstStyle/>
          <a:p>
            <a:pPr/>
            <a:r>
              <a:t>P. 75, portion containing Jn 3:3-19. </a:t>
            </a:r>
          </a:p>
          <a:p>
            <a:pPr/>
          </a:p>
          <a:p>
            <a:pPr/>
            <a:r>
              <a:t>3rd century papyrus.</a:t>
            </a:r>
          </a:p>
          <a:p>
            <a:pPr/>
          </a:p>
          <a:p>
            <a:pPr/>
            <a:r>
              <a:t>The Centre for the Study of New Testament Manuscripts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Shape 330"/>
          <p:cNvSpPr/>
          <p:nvPr>
            <p:ph type="sldImg"/>
          </p:nvPr>
        </p:nvSpPr>
        <p:spPr>
          <a:prstGeom prst="rect">
            <a:avLst/>
          </a:prstGeom>
        </p:spPr>
        <p:txBody>
          <a:bodyPr/>
          <a:lstStyle/>
          <a:p>
            <a:pPr/>
          </a:p>
        </p:txBody>
      </p:sp>
      <p:sp>
        <p:nvSpPr>
          <p:cNvPr id="331" name="Shape 331"/>
          <p:cNvSpPr/>
          <p:nvPr>
            <p:ph type="body" sz="quarter" idx="1"/>
          </p:nvPr>
        </p:nvSpPr>
        <p:spPr>
          <a:prstGeom prst="rect">
            <a:avLst/>
          </a:prstGeom>
        </p:spPr>
        <p:txBody>
          <a:bodyPr/>
          <a:lstStyle/>
          <a:p>
            <a:pPr/>
            <a:r>
              <a:t>There is also the ‘Before Abraham, I am!” saying.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Shape 335"/>
          <p:cNvSpPr/>
          <p:nvPr>
            <p:ph type="sldImg"/>
          </p:nvPr>
        </p:nvSpPr>
        <p:spPr>
          <a:prstGeom prst="rect">
            <a:avLst/>
          </a:prstGeom>
        </p:spPr>
        <p:txBody>
          <a:bodyPr/>
          <a:lstStyle/>
          <a:p>
            <a:pPr/>
          </a:p>
        </p:txBody>
      </p:sp>
      <p:sp>
        <p:nvSpPr>
          <p:cNvPr id="336" name="Shape 336"/>
          <p:cNvSpPr/>
          <p:nvPr>
            <p:ph type="body" sz="quarter" idx="1"/>
          </p:nvPr>
        </p:nvSpPr>
        <p:spPr>
          <a:prstGeom prst="rect">
            <a:avLst/>
          </a:prstGeom>
        </p:spPr>
        <p:txBody>
          <a:bodyPr/>
          <a:lstStyle/>
          <a:p>
            <a:pPr/>
            <a:r>
              <a:t>There is a significant irony that after Jesus raises Lazarus and so gives life, his opponents hold a meeting where they decide to kill him.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Shape 365"/>
          <p:cNvSpPr/>
          <p:nvPr>
            <p:ph type="sldImg"/>
          </p:nvPr>
        </p:nvSpPr>
        <p:spPr>
          <a:prstGeom prst="rect">
            <a:avLst/>
          </a:prstGeom>
        </p:spPr>
        <p:txBody>
          <a:bodyPr/>
          <a:lstStyle/>
          <a:p>
            <a:pPr/>
          </a:p>
        </p:txBody>
      </p:sp>
      <p:sp>
        <p:nvSpPr>
          <p:cNvPr id="366" name="Shape 366"/>
          <p:cNvSpPr/>
          <p:nvPr>
            <p:ph type="body" sz="quarter" idx="1"/>
          </p:nvPr>
        </p:nvSpPr>
        <p:spPr>
          <a:prstGeom prst="rect">
            <a:avLst/>
          </a:prstGeom>
        </p:spPr>
        <p:txBody>
          <a:bodyPr/>
          <a:lstStyle/>
          <a:p>
            <a:pPr/>
            <a:r>
              <a:t>This whole section of the book is similar to Luke’s Last Supper with the warnings about sufferings to come. It is also similar to the mission discourse of Matthew 10 with its warnings about rejection and suffering. </a:t>
            </a:r>
          </a:p>
          <a:p>
            <a:pPr/>
          </a:p>
          <a:p>
            <a:pPr/>
            <a:r>
              <a:t>But it contains so much comfort and reassurance, esp regarding the Holy Spirit. It is HIGHLY unique in this regard; other Gospels do have the eschatological expectation regarding the Spirit, but not to this degree of detail in the lives of the disciples.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Shape 384"/>
          <p:cNvSpPr/>
          <p:nvPr>
            <p:ph type="sldImg"/>
          </p:nvPr>
        </p:nvSpPr>
        <p:spPr>
          <a:prstGeom prst="rect">
            <a:avLst/>
          </a:prstGeom>
        </p:spPr>
        <p:txBody>
          <a:bodyPr/>
          <a:lstStyle/>
          <a:p>
            <a:pPr/>
          </a:p>
        </p:txBody>
      </p:sp>
      <p:sp>
        <p:nvSpPr>
          <p:cNvPr id="385" name="Shape 385"/>
          <p:cNvSpPr/>
          <p:nvPr>
            <p:ph type="body" sz="quarter" idx="1"/>
          </p:nvPr>
        </p:nvSpPr>
        <p:spPr>
          <a:prstGeom prst="rect">
            <a:avLst/>
          </a:prstGeom>
        </p:spPr>
        <p:txBody>
          <a:bodyPr/>
          <a:lstStyle/>
          <a:p>
            <a:pPr/>
            <a:r>
              <a:t>“Caiaphas was the one who had advised the Jews that it was better to have one person die for the people.” </a:t>
            </a:r>
          </a:p>
          <a:p>
            <a:pPr/>
            <a:r>
              <a:t>(John 18:14)</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Shape 422"/>
          <p:cNvSpPr/>
          <p:nvPr>
            <p:ph type="sldImg"/>
          </p:nvPr>
        </p:nvSpPr>
        <p:spPr>
          <a:prstGeom prst="rect">
            <a:avLst/>
          </a:prstGeom>
        </p:spPr>
        <p:txBody>
          <a:bodyPr/>
          <a:lstStyle/>
          <a:p>
            <a:pPr/>
          </a:p>
        </p:txBody>
      </p:sp>
      <p:sp>
        <p:nvSpPr>
          <p:cNvPr id="423" name="Shape 423"/>
          <p:cNvSpPr/>
          <p:nvPr>
            <p:ph type="body" sz="quarter" idx="1"/>
          </p:nvPr>
        </p:nvSpPr>
        <p:spPr>
          <a:prstGeom prst="rect">
            <a:avLst/>
          </a:prstGeom>
        </p:spPr>
        <p:txBody>
          <a:bodyPr/>
          <a:lstStyle/>
          <a:p>
            <a:pPr/>
            <a:r>
              <a:t>The disciples go back to fishing! Jesus cooks them a meal. The rumour begins that one of the disciples won’t die. And it finishes like this:</a:t>
            </a:r>
          </a:p>
          <a:p>
            <a:pPr/>
          </a:p>
          <a:p>
            <a:pPr/>
            <a:r>
              <a:t>“This is the disciple who is testifying to these things and has written them, and we know that his testimony is true. 25 But there are also many other things that Jesus did; if every one of them were written down, I suppose that the world itself could not contain the books that would be written.”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r>
              <a:t>Of course there are many other parallels, such as John the Baptist and the baptism with the Holy Spirit, the disciples, the opposition from Pharisees, the miraculous ministry, the teaching authority, the crucifixion, the resurrection, the appearances!!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Shape 444"/>
          <p:cNvSpPr/>
          <p:nvPr>
            <p:ph type="sldImg"/>
          </p:nvPr>
        </p:nvSpPr>
        <p:spPr>
          <a:prstGeom prst="rect">
            <a:avLst/>
          </a:prstGeom>
        </p:spPr>
        <p:txBody>
          <a:bodyPr/>
          <a:lstStyle/>
          <a:p>
            <a:pPr/>
          </a:p>
        </p:txBody>
      </p:sp>
      <p:sp>
        <p:nvSpPr>
          <p:cNvPr id="445" name="Shape 445"/>
          <p:cNvSpPr/>
          <p:nvPr>
            <p:ph type="body" sz="quarter" idx="1"/>
          </p:nvPr>
        </p:nvSpPr>
        <p:spPr>
          <a:prstGeom prst="rect">
            <a:avLst/>
          </a:prstGeom>
        </p:spPr>
        <p:txBody>
          <a:bodyPr/>
          <a:lstStyle/>
          <a:p>
            <a:pPr/>
            <a:r>
              <a:t>Normally it is agapao for the disciple who Jesus loved.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a:r>
              <a:t>Links to I am sayings about life and light. </a:t>
            </a:r>
          </a:p>
          <a:p>
            <a:pPr/>
            <a:r>
              <a:t>Darkness in ch. 3. </a:t>
            </a:r>
          </a:p>
          <a:p>
            <a:pPr/>
            <a:r>
              <a:t>“And this is the judgment, that the light has come into the world, and people loved darkness rather than light because their deeds were evil. For all who do evil hate the light and do not come to the light, so that their deeds may not be exposed. But those who do what is true come to the light, so that it may be clearly seen that their deeds have been done in God.”</a:t>
            </a:r>
          </a:p>
          <a:p>
            <a:pPr/>
            <a:r>
              <a:t>(John 3:19–21)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a:p>
        </p:txBody>
      </p:sp>
      <p:sp>
        <p:nvSpPr>
          <p:cNvPr id="223" name="Shape 223"/>
          <p:cNvSpPr/>
          <p:nvPr>
            <p:ph type="body" sz="quarter" idx="1"/>
          </p:nvPr>
        </p:nvSpPr>
        <p:spPr>
          <a:prstGeom prst="rect">
            <a:avLst/>
          </a:prstGeom>
        </p:spPr>
        <p:txBody>
          <a:bodyPr/>
          <a:lstStyle/>
          <a:p>
            <a:pPr/>
            <a:r>
              <a:t>The word ‘logos’ had different means (lexically) but also had different uses in philosophy. Thus when John uses it, he uses a word which already has meaning to various audiences.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Shape 227"/>
          <p:cNvSpPr/>
          <p:nvPr>
            <p:ph type="sldImg"/>
          </p:nvPr>
        </p:nvSpPr>
        <p:spPr>
          <a:prstGeom prst="rect">
            <a:avLst/>
          </a:prstGeom>
        </p:spPr>
        <p:txBody>
          <a:bodyPr/>
          <a:lstStyle/>
          <a:p>
            <a:pPr/>
          </a:p>
        </p:txBody>
      </p:sp>
      <p:sp>
        <p:nvSpPr>
          <p:cNvPr id="228" name="Shape 228"/>
          <p:cNvSpPr/>
          <p:nvPr>
            <p:ph type="body" sz="quarter" idx="1"/>
          </p:nvPr>
        </p:nvSpPr>
        <p:spPr>
          <a:prstGeom prst="rect">
            <a:avLst/>
          </a:prstGeom>
        </p:spPr>
        <p:txBody>
          <a:bodyPr/>
          <a:lstStyle/>
          <a:p>
            <a:pPr/>
            <a:r>
              <a:t>Ps 33:6: “By the word of the LORD the heavens were made”.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Look at Schnackenberg and Barrett next time.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a:r>
              <a:t>There are other places in the NT which speak of Christ’s preexistence and involvement in creation.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a:p>
        </p:txBody>
      </p:sp>
      <p:sp>
        <p:nvSpPr>
          <p:cNvPr id="260" name="Shape 260"/>
          <p:cNvSpPr/>
          <p:nvPr>
            <p:ph type="body" sz="quarter" idx="1"/>
          </p:nvPr>
        </p:nvSpPr>
        <p:spPr>
          <a:prstGeom prst="rect">
            <a:avLst/>
          </a:prstGeom>
        </p:spPr>
        <p:txBody>
          <a:bodyPr/>
          <a:lstStyle/>
          <a:p>
            <a:pPr/>
            <a:r>
              <a:t>John as witness, “that all might believe through him”. This is taken up by the Gospel itself in ch. 20.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p>
            <a:pPr/>
            <a:r>
              <a:t>Rejection: not recognising or receiving. </a:t>
            </a:r>
          </a:p>
          <a:p>
            <a:pPr/>
            <a:r>
              <a:t>Being born of God not flesh or will of man.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4833937" y="2732484"/>
            <a:ext cx="14716126" cy="4214813"/>
          </a:xfrm>
          <a:prstGeom prst="rect">
            <a:avLst/>
          </a:prstGeom>
        </p:spPr>
        <p:txBody>
          <a:bodyPr anchor="b"/>
          <a:lstStyle>
            <a:lvl1pPr>
              <a:defRPr spc="-180" sz="9000"/>
            </a:lvl1pPr>
          </a:lstStyle>
          <a:p>
            <a:pPr/>
            <a:r>
              <a:t>Title Text</a:t>
            </a:r>
          </a:p>
        </p:txBody>
      </p:sp>
      <p:sp>
        <p:nvSpPr>
          <p:cNvPr id="12" name="Body Level One…"/>
          <p:cNvSpPr txBox="1"/>
          <p:nvPr>
            <p:ph type="body" sz="quarter" idx="1"/>
          </p:nvPr>
        </p:nvSpPr>
        <p:spPr>
          <a:xfrm>
            <a:off x="4833937" y="7072312"/>
            <a:ext cx="14716126" cy="3071813"/>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11928070" y="12694643"/>
            <a:ext cx="545720" cy="506808"/>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3" name="–Johnny Appleseed"/>
          <p:cNvSpPr txBox="1"/>
          <p:nvPr>
            <p:ph type="body" sz="quarter" idx="21"/>
          </p:nvPr>
        </p:nvSpPr>
        <p:spPr>
          <a:xfrm>
            <a:off x="4833937" y="8947546"/>
            <a:ext cx="14716126" cy="914401"/>
          </a:xfrm>
          <a:prstGeom prst="rect">
            <a:avLst/>
          </a:prstGeom>
        </p:spPr>
        <p:txBody>
          <a:bodyPr anchor="t">
            <a:spAutoFit/>
          </a:bodyPr>
          <a:lstStyle>
            <a:lvl1pPr marL="0" indent="0" algn="ctr">
              <a:spcBef>
                <a:spcPts val="1600"/>
              </a:spcBef>
              <a:buClr>
                <a:srgbClr val="A29A85"/>
              </a:buClr>
              <a:buSzTx/>
              <a:buNone/>
              <a:defRPr sz="5000">
                <a:solidFill>
                  <a:srgbClr val="222222"/>
                </a:solidFill>
              </a:defRPr>
            </a:lvl1pPr>
          </a:lstStyle>
          <a:p>
            <a:pPr/>
            <a:r>
              <a:t>–Johnny Appleseed</a:t>
            </a:r>
          </a:p>
        </p:txBody>
      </p:sp>
      <p:sp>
        <p:nvSpPr>
          <p:cNvPr id="104" name="“Type a quote here.”"/>
          <p:cNvSpPr txBox="1"/>
          <p:nvPr>
            <p:ph type="body" sz="quarter" idx="22"/>
          </p:nvPr>
        </p:nvSpPr>
        <p:spPr>
          <a:xfrm>
            <a:off x="4833937" y="5962253"/>
            <a:ext cx="14716126" cy="1041401"/>
          </a:xfrm>
          <a:prstGeom prst="rect">
            <a:avLst/>
          </a:prstGeom>
        </p:spPr>
        <p:txBody>
          <a:bodyPr>
            <a:spAutoFit/>
          </a:bodyPr>
          <a:lstStyle>
            <a:lvl1pPr marL="0" indent="0" algn="ctr">
              <a:lnSpc>
                <a:spcPct val="120000"/>
              </a:lnSpc>
              <a:buSzTx/>
              <a:buNone/>
              <a:defRPr b="1" spc="-174" sz="5800">
                <a:latin typeface="+mn-lt"/>
                <a:ea typeface="+mn-ea"/>
                <a:cs typeface="+mn-cs"/>
                <a:sym typeface="Superclarendon Regular"/>
              </a:defRPr>
            </a:lvl1pPr>
          </a:lstStyle>
          <a:p>
            <a:pPr/>
            <a:r>
              <a:t>“Type a quote here.” </a:t>
            </a: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2" name="157588660_2880x1920.jpeg"/>
          <p:cNvSpPr/>
          <p:nvPr>
            <p:ph type="pic" idx="21"/>
          </p:nvPr>
        </p:nvSpPr>
        <p:spPr>
          <a:xfrm>
            <a:off x="1905000" y="0"/>
            <a:ext cx="20574000" cy="13716000"/>
          </a:xfrm>
          <a:prstGeom prst="rect">
            <a:avLst/>
          </a:prstGeom>
        </p:spPr>
        <p:txBody>
          <a:bodyPr lIns="91439" tIns="45719" rIns="91439" bIns="45719" anchor="t">
            <a:noAutofit/>
          </a:bodyPr>
          <a:lstStyle/>
          <a:p>
            <a:pP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 Al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 name="Line Line" descr="Line Line"/>
          <p:cNvPicPr>
            <a:picLocks noChangeAspect="0"/>
          </p:cNvPicPr>
          <p:nvPr/>
        </p:nvPicPr>
        <p:blipFill>
          <a:blip r:embed="rId3">
            <a:extLst/>
          </a:blip>
          <a:stretch>
            <a:fillRect/>
          </a:stretch>
        </p:blipFill>
        <p:spPr>
          <a:xfrm>
            <a:off x="9711466" y="11527910"/>
            <a:ext cx="4851264" cy="89803"/>
          </a:xfrm>
          <a:prstGeom prst="rect">
            <a:avLst/>
          </a:prstGeom>
        </p:spPr>
      </p:pic>
      <p:sp>
        <p:nvSpPr>
          <p:cNvPr id="22" name="157588660_2880x1920.jpeg"/>
          <p:cNvSpPr/>
          <p:nvPr>
            <p:ph type="pic" idx="21"/>
          </p:nvPr>
        </p:nvSpPr>
        <p:spPr>
          <a:xfrm>
            <a:off x="3601631" y="-748731"/>
            <a:ext cx="17180721" cy="11453814"/>
          </a:xfrm>
          <a:prstGeom prst="rect">
            <a:avLst/>
          </a:prstGeom>
          <a:ln w="9525">
            <a:round/>
          </a:ln>
        </p:spPr>
        <p:txBody>
          <a:bodyPr lIns="91439" tIns="45719" rIns="91439" bIns="45719" anchor="t">
            <a:noAutofit/>
          </a:bodyPr>
          <a:lstStyle/>
          <a:p>
            <a:pPr/>
          </a:p>
        </p:txBody>
      </p:sp>
      <p:sp>
        <p:nvSpPr>
          <p:cNvPr id="23" name="Title Text"/>
          <p:cNvSpPr txBox="1"/>
          <p:nvPr>
            <p:ph type="title"/>
          </p:nvPr>
        </p:nvSpPr>
        <p:spPr>
          <a:xfrm>
            <a:off x="3940968" y="9626203"/>
            <a:ext cx="16502064" cy="1714501"/>
          </a:xfrm>
          <a:prstGeom prst="rect">
            <a:avLst/>
          </a:prstGeom>
        </p:spPr>
        <p:txBody>
          <a:bodyPr anchor="b"/>
          <a:lstStyle>
            <a:lvl1pPr>
              <a:defRPr spc="-180" sz="9000"/>
            </a:lvl1pPr>
          </a:lstStyle>
          <a:p>
            <a:pPr/>
            <a:r>
              <a:t>Title Text</a:t>
            </a:r>
          </a:p>
        </p:txBody>
      </p:sp>
      <p:sp>
        <p:nvSpPr>
          <p:cNvPr id="24" name="Body Level One…"/>
          <p:cNvSpPr txBox="1"/>
          <p:nvPr>
            <p:ph type="body" sz="quarter" idx="1"/>
          </p:nvPr>
        </p:nvSpPr>
        <p:spPr>
          <a:xfrm>
            <a:off x="3940968" y="11697890"/>
            <a:ext cx="16502064" cy="1232298"/>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Title Text"/>
          <p:cNvSpPr txBox="1"/>
          <p:nvPr>
            <p:ph type="title"/>
          </p:nvPr>
        </p:nvSpPr>
        <p:spPr>
          <a:xfrm>
            <a:off x="4833937" y="4929187"/>
            <a:ext cx="14716126" cy="3839767"/>
          </a:xfrm>
          <a:prstGeom prst="rect">
            <a:avLst/>
          </a:prstGeom>
        </p:spPr>
        <p:txBody>
          <a:bodyPr/>
          <a:lstStyle>
            <a:lvl1pPr>
              <a:defRPr spc="-180" sz="9000"/>
            </a:lvl1pPr>
          </a:lstStyle>
          <a:p>
            <a:pPr/>
            <a:r>
              <a:t>Title Text</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40" name="Line Line" descr="Line Line"/>
          <p:cNvPicPr>
            <a:picLocks noChangeAspect="0"/>
          </p:cNvPicPr>
          <p:nvPr/>
        </p:nvPicPr>
        <p:blipFill>
          <a:blip r:embed="rId3">
            <a:extLst/>
          </a:blip>
          <a:stretch>
            <a:fillRect/>
          </a:stretch>
        </p:blipFill>
        <p:spPr>
          <a:xfrm>
            <a:off x="4862116" y="7152357"/>
            <a:ext cx="6334651" cy="89809"/>
          </a:xfrm>
          <a:prstGeom prst="rect">
            <a:avLst/>
          </a:prstGeom>
        </p:spPr>
      </p:pic>
      <p:sp>
        <p:nvSpPr>
          <p:cNvPr id="42" name="Image"/>
          <p:cNvSpPr/>
          <p:nvPr>
            <p:ph type="pic" sz="half" idx="21"/>
          </p:nvPr>
        </p:nvSpPr>
        <p:spPr>
          <a:xfrm>
            <a:off x="11995546" y="535781"/>
            <a:ext cx="8715376" cy="12795114"/>
          </a:xfrm>
          <a:prstGeom prst="rect">
            <a:avLst/>
          </a:prstGeom>
          <a:ln w="9525">
            <a:round/>
          </a:ln>
        </p:spPr>
        <p:txBody>
          <a:bodyPr lIns="91439" tIns="45719" rIns="91439" bIns="45719" anchor="t">
            <a:noAutofit/>
          </a:bodyPr>
          <a:lstStyle/>
          <a:p>
            <a:pPr/>
          </a:p>
        </p:txBody>
      </p:sp>
      <p:sp>
        <p:nvSpPr>
          <p:cNvPr id="43" name="Title Text"/>
          <p:cNvSpPr txBox="1"/>
          <p:nvPr>
            <p:ph type="title"/>
          </p:nvPr>
        </p:nvSpPr>
        <p:spPr>
          <a:xfrm>
            <a:off x="4119562" y="1089421"/>
            <a:ext cx="7858126" cy="5768579"/>
          </a:xfrm>
          <a:prstGeom prst="rect">
            <a:avLst/>
          </a:prstGeom>
        </p:spPr>
        <p:txBody>
          <a:bodyPr anchor="b"/>
          <a:lstStyle/>
          <a:p>
            <a:pPr/>
            <a:r>
              <a:t>Title Text</a:t>
            </a:r>
          </a:p>
        </p:txBody>
      </p:sp>
      <p:sp>
        <p:nvSpPr>
          <p:cNvPr id="44" name="Body Level One…"/>
          <p:cNvSpPr txBox="1"/>
          <p:nvPr>
            <p:ph type="body" sz="quarter" idx="1"/>
          </p:nvPr>
        </p:nvSpPr>
        <p:spPr>
          <a:xfrm>
            <a:off x="4119562" y="7554515"/>
            <a:ext cx="7858126" cy="5089923"/>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pic>
        <p:nvPicPr>
          <p:cNvPr id="52" name="Line Line" descr="Line Line"/>
          <p:cNvPicPr>
            <a:picLocks noChangeAspect="0"/>
          </p:cNvPicPr>
          <p:nvPr/>
        </p:nvPicPr>
        <p:blipFill>
          <a:blip r:embed="rId2">
            <a:extLst/>
          </a:blip>
          <a:stretch>
            <a:fillRect/>
          </a:stretch>
        </p:blipFill>
        <p:spPr>
          <a:xfrm>
            <a:off x="4544355" y="3848379"/>
            <a:ext cx="15328363" cy="89866"/>
          </a:xfrm>
          <a:prstGeom prst="rect">
            <a:avLst/>
          </a:prstGeom>
        </p:spPr>
      </p:pic>
      <p:sp>
        <p:nvSpPr>
          <p:cNvPr id="54" name="Title Text"/>
          <p:cNvSpPr txBox="1"/>
          <p:nvPr>
            <p:ph type="title"/>
          </p:nvPr>
        </p:nvSpPr>
        <p:spPr>
          <a:prstGeom prst="rect">
            <a:avLst/>
          </a:prstGeom>
        </p:spPr>
        <p:txBody>
          <a:bodyPr/>
          <a:lstStyle/>
          <a:p>
            <a:pPr/>
            <a:r>
              <a:t>Title Text</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pic>
        <p:nvPicPr>
          <p:cNvPr id="62" name="Line Line" descr="Line Line"/>
          <p:cNvPicPr>
            <a:picLocks noChangeAspect="0"/>
          </p:cNvPicPr>
          <p:nvPr/>
        </p:nvPicPr>
        <p:blipFill>
          <a:blip r:embed="rId2">
            <a:extLst/>
          </a:blip>
          <a:stretch>
            <a:fillRect/>
          </a:stretch>
        </p:blipFill>
        <p:spPr>
          <a:xfrm>
            <a:off x="4544355" y="3848379"/>
            <a:ext cx="15328363" cy="89866"/>
          </a:xfrm>
          <a:prstGeom prst="rect">
            <a:avLst/>
          </a:prstGeom>
        </p:spPr>
      </p:pic>
      <p:sp>
        <p:nvSpPr>
          <p:cNvPr id="64" name="Title Text"/>
          <p:cNvSpPr txBox="1"/>
          <p:nvPr>
            <p:ph type="title"/>
          </p:nvPr>
        </p:nvSpPr>
        <p:spPr>
          <a:prstGeom prst="rect">
            <a:avLst/>
          </a:prstGeom>
        </p:spPr>
        <p:txBody>
          <a:bodyPr/>
          <a:lstStyle/>
          <a:p>
            <a:pPr/>
            <a:r>
              <a:t>Title Text</a:t>
            </a:r>
          </a:p>
        </p:txBody>
      </p:sp>
      <p:sp>
        <p:nvSpPr>
          <p:cNvPr id="65" name="Body Level One…"/>
          <p:cNvSpPr txBox="1"/>
          <p:nvPr>
            <p:ph type="body" sz="half" idx="1"/>
          </p:nvPr>
        </p:nvSpPr>
        <p:spPr>
          <a:xfrm>
            <a:off x="4833937" y="4589859"/>
            <a:ext cx="14716126" cy="803672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pic>
        <p:nvPicPr>
          <p:cNvPr id="73" name="Line Line" descr="Line Line"/>
          <p:cNvPicPr>
            <a:picLocks noChangeAspect="0"/>
          </p:cNvPicPr>
          <p:nvPr/>
        </p:nvPicPr>
        <p:blipFill>
          <a:blip r:embed="rId2">
            <a:extLst/>
          </a:blip>
          <a:stretch>
            <a:fillRect/>
          </a:stretch>
        </p:blipFill>
        <p:spPr>
          <a:xfrm>
            <a:off x="4544355" y="3848379"/>
            <a:ext cx="15328363" cy="89866"/>
          </a:xfrm>
          <a:prstGeom prst="rect">
            <a:avLst/>
          </a:prstGeom>
        </p:spPr>
      </p:pic>
      <p:sp>
        <p:nvSpPr>
          <p:cNvPr id="75" name="Image"/>
          <p:cNvSpPr/>
          <p:nvPr>
            <p:ph type="pic" sz="half" idx="21"/>
          </p:nvPr>
        </p:nvSpPr>
        <p:spPr>
          <a:xfrm>
            <a:off x="4708921" y="2875359"/>
            <a:ext cx="7733111" cy="11353040"/>
          </a:xfrm>
          <a:prstGeom prst="rect">
            <a:avLst/>
          </a:prstGeom>
          <a:ln w="9525">
            <a:round/>
          </a:ln>
        </p:spPr>
        <p:txBody>
          <a:bodyPr lIns="91439" tIns="45719" rIns="91439" bIns="45719" anchor="t">
            <a:noAutofit/>
          </a:bodyPr>
          <a:lstStyle/>
          <a:p>
            <a:pPr/>
          </a:p>
        </p:txBody>
      </p:sp>
      <p:sp>
        <p:nvSpPr>
          <p:cNvPr id="76" name="Title Text"/>
          <p:cNvSpPr txBox="1"/>
          <p:nvPr>
            <p:ph type="title"/>
          </p:nvPr>
        </p:nvSpPr>
        <p:spPr>
          <a:prstGeom prst="rect">
            <a:avLst/>
          </a:prstGeom>
        </p:spPr>
        <p:txBody>
          <a:bodyPr/>
          <a:lstStyle/>
          <a:p>
            <a:pPr/>
            <a:r>
              <a:t>Title Text</a:t>
            </a:r>
          </a:p>
        </p:txBody>
      </p:sp>
      <p:sp>
        <p:nvSpPr>
          <p:cNvPr id="77" name="Body Level One…"/>
          <p:cNvSpPr txBox="1"/>
          <p:nvPr>
            <p:ph type="body" sz="quarter" idx="1"/>
          </p:nvPr>
        </p:nvSpPr>
        <p:spPr>
          <a:xfrm>
            <a:off x="13174265" y="4697015"/>
            <a:ext cx="6786564" cy="7572376"/>
          </a:xfrm>
          <a:prstGeom prst="rect">
            <a:avLst/>
          </a:prstGeom>
        </p:spPr>
        <p:txBody>
          <a:bodyPr/>
          <a:lstStyle>
            <a:lvl1pPr marL="633046" indent="-633046">
              <a:spcBef>
                <a:spcPts val="4200"/>
              </a:spcBef>
              <a:buBlip>
                <a:blip r:embed="rId3"/>
              </a:buBlip>
              <a:defRPr sz="3600"/>
            </a:lvl1pPr>
            <a:lvl2pPr marL="1090246" indent="-633046">
              <a:spcBef>
                <a:spcPts val="4200"/>
              </a:spcBef>
              <a:buBlip>
                <a:blip r:embed="rId3"/>
              </a:buBlip>
              <a:defRPr sz="3600"/>
            </a:lvl2pPr>
            <a:lvl3pPr marL="1547446" indent="-633046">
              <a:spcBef>
                <a:spcPts val="4200"/>
              </a:spcBef>
              <a:buBlip>
                <a:blip r:embed="rId3"/>
              </a:buBlip>
              <a:defRPr sz="3600"/>
            </a:lvl3pPr>
            <a:lvl4pPr marL="2004646" indent="-633046">
              <a:spcBef>
                <a:spcPts val="4200"/>
              </a:spcBef>
              <a:buBlip>
                <a:blip r:embed="rId3"/>
              </a:buBlip>
              <a:defRPr sz="3600"/>
            </a:lvl4pPr>
            <a:lvl5pPr marL="2461846" indent="-633046">
              <a:spcBef>
                <a:spcPts val="42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3" name="Image"/>
          <p:cNvSpPr/>
          <p:nvPr>
            <p:ph type="pic" sz="quarter" idx="21"/>
          </p:nvPr>
        </p:nvSpPr>
        <p:spPr>
          <a:xfrm>
            <a:off x="12156281" y="7143750"/>
            <a:ext cx="8118474" cy="5482829"/>
          </a:xfrm>
          <a:prstGeom prst="rect">
            <a:avLst/>
          </a:prstGeom>
          <a:ln w="9525">
            <a:round/>
          </a:ln>
        </p:spPr>
        <p:txBody>
          <a:bodyPr lIns="91439" tIns="45719" rIns="91439" bIns="45719" anchor="t">
            <a:noAutofit/>
          </a:bodyPr>
          <a:lstStyle/>
          <a:p>
            <a:pPr/>
          </a:p>
        </p:txBody>
      </p:sp>
      <p:sp>
        <p:nvSpPr>
          <p:cNvPr id="94" name="Image"/>
          <p:cNvSpPr/>
          <p:nvPr>
            <p:ph type="pic" sz="quarter" idx="22"/>
          </p:nvPr>
        </p:nvSpPr>
        <p:spPr>
          <a:xfrm>
            <a:off x="12102703" y="1053703"/>
            <a:ext cx="8224243" cy="5482829"/>
          </a:xfrm>
          <a:prstGeom prst="rect">
            <a:avLst/>
          </a:prstGeom>
          <a:ln w="9525">
            <a:round/>
          </a:ln>
        </p:spPr>
        <p:txBody>
          <a:bodyPr lIns="91439" tIns="45719" rIns="91439" bIns="45719" anchor="t">
            <a:noAutofit/>
          </a:bodyPr>
          <a:lstStyle/>
          <a:p>
            <a:pPr/>
          </a:p>
        </p:txBody>
      </p:sp>
      <p:sp>
        <p:nvSpPr>
          <p:cNvPr id="95" name="Image"/>
          <p:cNvSpPr/>
          <p:nvPr>
            <p:ph type="pic" sz="half" idx="23"/>
          </p:nvPr>
        </p:nvSpPr>
        <p:spPr>
          <a:xfrm>
            <a:off x="3690937" y="375046"/>
            <a:ext cx="8929688" cy="13109748"/>
          </a:xfrm>
          <a:prstGeom prst="rect">
            <a:avLst/>
          </a:prstGeom>
          <a:ln w="9525">
            <a:round/>
          </a:ln>
        </p:spPr>
        <p:txBody>
          <a:bodyPr lIns="91439" tIns="45719" rIns="91439" bIns="45719" anchor="t">
            <a:noAutofit/>
          </a:bodyPr>
          <a:lstStyle/>
          <a:p>
            <a:pP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4833937" y="1785937"/>
            <a:ext cx="14716126" cy="1014412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4833937" y="982265"/>
            <a:ext cx="14716126" cy="267890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4" name="Slide Number"/>
          <p:cNvSpPr txBox="1"/>
          <p:nvPr>
            <p:ph type="sldNum" sz="quarter" idx="2"/>
          </p:nvPr>
        </p:nvSpPr>
        <p:spPr>
          <a:xfrm>
            <a:off x="11910210" y="12680156"/>
            <a:ext cx="545720" cy="506807"/>
          </a:xfrm>
          <a:prstGeom prst="rect">
            <a:avLst/>
          </a:prstGeom>
          <a:ln w="12700">
            <a:miter lim="400000"/>
          </a:ln>
        </p:spPr>
        <p:txBody>
          <a:bodyPr wrap="none" lIns="71437" tIns="71437" rIns="71437" bIns="71437">
            <a:spAutoFit/>
          </a:bodyPr>
          <a:lstStyle>
            <a:lvl1pPr>
              <a:defRPr b="1" sz="2400">
                <a:solidFill>
                  <a:srgbClr val="F1F1F1"/>
                </a:solidFill>
                <a:latin typeface="+mn-lt"/>
                <a:ea typeface="+mn-ea"/>
                <a:cs typeface="+mn-cs"/>
                <a:sym typeface="Superclarendon Regular"/>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1pPr>
      <a:lvl2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2pPr>
      <a:lvl3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3pPr>
      <a:lvl4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4pPr>
      <a:lvl5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5pPr>
      <a:lvl6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6pPr>
      <a:lvl7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7pPr>
      <a:lvl8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8pPr>
      <a:lvl9pPr marL="0" marR="0" indent="0" algn="ctr" defTabSz="821531" rtl="0" latinLnBrk="0">
        <a:lnSpc>
          <a:spcPct val="100000"/>
        </a:lnSpc>
        <a:spcBef>
          <a:spcPts val="0"/>
        </a:spcBef>
        <a:spcAft>
          <a:spcPts val="0"/>
        </a:spcAft>
        <a:buClrTx/>
        <a:buSzTx/>
        <a:buFontTx/>
        <a:buNone/>
        <a:tabLst/>
        <a:defRPr b="1" baseline="0" cap="none" i="0" spc="-197" strike="noStrike" sz="6600" u="none">
          <a:solidFill>
            <a:srgbClr val="EEEEEE"/>
          </a:solidFill>
          <a:uFillTx/>
          <a:latin typeface="+mn-lt"/>
          <a:ea typeface="+mn-ea"/>
          <a:cs typeface="+mn-cs"/>
          <a:sym typeface="Superclarendon Regular"/>
        </a:defRPr>
      </a:lvl9pPr>
    </p:titleStyle>
    <p:bodyStyle>
      <a:lvl1pPr marL="8419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1pPr>
      <a:lvl2pPr marL="14642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2pPr>
      <a:lvl3pPr marL="20865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3pPr>
      <a:lvl4pPr marL="27088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4pPr>
      <a:lvl5pPr marL="33311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5pPr>
      <a:lvl6pPr marL="39534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6pPr>
      <a:lvl7pPr marL="45757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7pPr>
      <a:lvl8pPr marL="51980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8pPr>
      <a:lvl9pPr marL="5820335" marR="0" indent="-841935" algn="l" defTabSz="821531" rtl="0" latinLnBrk="0">
        <a:lnSpc>
          <a:spcPct val="100000"/>
        </a:lnSpc>
        <a:spcBef>
          <a:spcPts val="5900"/>
        </a:spcBef>
        <a:spcAft>
          <a:spcPts val="0"/>
        </a:spcAft>
        <a:buClrTx/>
        <a:buSzPct val="65000"/>
        <a:buFontTx/>
        <a:buBlip>
          <a:blip r:embed="rId3"/>
        </a:buBlip>
        <a:tabLst/>
        <a:defRPr b="0" baseline="0" cap="none" i="0" spc="0" strike="noStrike" sz="4600" u="none">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1pPr>
      <a:lvl2pPr marL="0" marR="0" indent="2286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2pPr>
      <a:lvl3pPr marL="0" marR="0" indent="4572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3pPr>
      <a:lvl4pPr marL="0" marR="0" indent="6858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4pPr>
      <a:lvl5pPr marL="0" marR="0" indent="9144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5pPr>
      <a:lvl6pPr marL="0" marR="0" indent="11430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6pPr>
      <a:lvl7pPr marL="0" marR="0" indent="13716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7pPr>
      <a:lvl8pPr marL="0" marR="0" indent="16002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8pPr>
      <a:lvl9pPr marL="0" marR="0" indent="1828800" algn="ctr" defTabSz="821531" latinLnBrk="0">
        <a:lnSpc>
          <a:spcPct val="100000"/>
        </a:lnSpc>
        <a:spcBef>
          <a:spcPts val="0"/>
        </a:spcBef>
        <a:spcAft>
          <a:spcPts val="0"/>
        </a:spcAft>
        <a:buClrTx/>
        <a:buSzTx/>
        <a:buFontTx/>
        <a:buNone/>
        <a:tabLst/>
        <a:defRPr b="1" baseline="0" cap="none" i="0" spc="0" strike="noStrike" sz="2400" u="none">
          <a:solidFill>
            <a:schemeClr val="tx1"/>
          </a:solidFill>
          <a:uFillTx/>
          <a:latin typeface="+mn-lt"/>
          <a:ea typeface="+mn-ea"/>
          <a:cs typeface="+mn-cs"/>
          <a:sym typeface="Superclarendon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s>

</file>

<file path=ppt/slides/_rels/slide4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8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9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9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The Gospel of John"/>
          <p:cNvSpPr txBox="1"/>
          <p:nvPr>
            <p:ph type="ctrTitle"/>
          </p:nvPr>
        </p:nvSpPr>
        <p:spPr>
          <a:prstGeom prst="rect">
            <a:avLst/>
          </a:prstGeom>
        </p:spPr>
        <p:txBody>
          <a:bodyPr/>
          <a:lstStyle/>
          <a:p>
            <a:pPr/>
            <a:r>
              <a:t>The Gospel of John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Our Method"/>
          <p:cNvSpPr txBox="1"/>
          <p:nvPr>
            <p:ph type="title"/>
          </p:nvPr>
        </p:nvSpPr>
        <p:spPr>
          <a:prstGeom prst="rect">
            <a:avLst/>
          </a:prstGeom>
        </p:spPr>
        <p:txBody>
          <a:bodyPr/>
          <a:lstStyle/>
          <a:p>
            <a:pPr/>
            <a:r>
              <a:t>Our Method</a:t>
            </a:r>
          </a:p>
        </p:txBody>
      </p:sp>
      <p:sp>
        <p:nvSpPr>
          <p:cNvPr id="169" name="1) Observe the similarities between them…"/>
          <p:cNvSpPr txBox="1"/>
          <p:nvPr>
            <p:ph type="body" sz="half" idx="1"/>
          </p:nvPr>
        </p:nvSpPr>
        <p:spPr>
          <a:xfrm>
            <a:off x="4851796" y="4518421"/>
            <a:ext cx="14716126" cy="8036720"/>
          </a:xfrm>
          <a:prstGeom prst="rect">
            <a:avLst/>
          </a:prstGeom>
        </p:spPr>
        <p:txBody>
          <a:bodyPr/>
          <a:lstStyle/>
          <a:p>
            <a:pPr marL="0" indent="0">
              <a:buSzTx/>
              <a:buNone/>
            </a:pPr>
            <a:r>
              <a:t>1) Observe the similarities between them</a:t>
            </a:r>
          </a:p>
          <a:p>
            <a:pPr marL="0" indent="0">
              <a:buSzTx/>
              <a:buNone/>
            </a:pPr>
            <a:r>
              <a:t>2) Note the differences, especially when they demonstrate a theme or emphasis</a:t>
            </a:r>
          </a:p>
          <a:p>
            <a:pPr lvl="1" marL="1225176" indent="-704476">
              <a:buSzPct val="125000"/>
              <a:buChar char="•"/>
            </a:pPr>
            <a:r>
              <a:t>e.g. </a:t>
            </a:r>
          </a:p>
          <a:p>
            <a:pPr lvl="2" marL="1873623" indent="-756023">
              <a:buSzPct val="100000"/>
              <a:buAutoNum type="arabicPeriod" startAt="1"/>
            </a:pPr>
            <a:r>
              <a:t>The Holy Spirit in Luke</a:t>
            </a:r>
          </a:p>
          <a:p>
            <a:pPr lvl="2" marL="1873623" indent="-756023">
              <a:buSzPct val="100000"/>
              <a:buAutoNum type="arabicPeriod" startAt="1"/>
            </a:pPr>
            <a:r>
              <a:t>5 Blocks of teaching in Matthew</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Our Method for John"/>
          <p:cNvSpPr txBox="1"/>
          <p:nvPr>
            <p:ph type="title"/>
          </p:nvPr>
        </p:nvSpPr>
        <p:spPr>
          <a:prstGeom prst="rect">
            <a:avLst/>
          </a:prstGeom>
        </p:spPr>
        <p:txBody>
          <a:bodyPr/>
          <a:lstStyle/>
          <a:p>
            <a:pPr/>
            <a:r>
              <a:t>Our Method for John</a:t>
            </a:r>
          </a:p>
        </p:txBody>
      </p:sp>
      <p:sp>
        <p:nvSpPr>
          <p:cNvPr id="172" name="But this only works for the Synoptics!…"/>
          <p:cNvSpPr txBox="1"/>
          <p:nvPr>
            <p:ph type="body" sz="half" idx="1"/>
          </p:nvPr>
        </p:nvSpPr>
        <p:spPr>
          <a:prstGeom prst="rect">
            <a:avLst/>
          </a:prstGeom>
        </p:spPr>
        <p:txBody>
          <a:bodyPr/>
          <a:lstStyle/>
          <a:p>
            <a:pPr>
              <a:buBlip>
                <a:blip r:embed="rId2"/>
              </a:buBlip>
            </a:pPr>
            <a:r>
              <a:t>But this only works for the Synoptics!</a:t>
            </a:r>
          </a:p>
          <a:p>
            <a:pPr>
              <a:buBlip>
                <a:blip r:embed="rId2"/>
              </a:buBlip>
            </a:pPr>
            <a:r>
              <a:t>Some comparison with the Synoptics is still useful</a:t>
            </a:r>
          </a:p>
          <a:p>
            <a:pPr lvl="1" marL="1225176" indent="-704476">
              <a:buSzPct val="125000"/>
              <a:buChar char="•"/>
            </a:pPr>
            <a:r>
              <a:t>After all, John is still telling the same basic story about the same person!</a:t>
            </a:r>
          </a:p>
          <a:p>
            <a:pPr>
              <a:buBlip>
                <a:blip r:embed="rId2"/>
              </a:buBlip>
            </a:pPr>
            <a:r>
              <a:t>Broad comparisons between John and the Synoptics</a:t>
            </a:r>
          </a:p>
          <a:p>
            <a:pPr>
              <a:buBlip>
                <a:blip r:embed="rId2"/>
              </a:buBlip>
            </a:pPr>
            <a:r>
              <a:t>Take John on his own terms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A Broad Comparison with the Synoptics"/>
          <p:cNvSpPr txBox="1"/>
          <p:nvPr>
            <p:ph type="title"/>
          </p:nvPr>
        </p:nvSpPr>
        <p:spPr>
          <a:prstGeom prst="rect">
            <a:avLst/>
          </a:prstGeom>
        </p:spPr>
        <p:txBody>
          <a:bodyPr/>
          <a:lstStyle/>
          <a:p>
            <a:pPr/>
            <a:r>
              <a:t>A Broad Comparison with the Synoptics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tructure"/>
          <p:cNvSpPr txBox="1"/>
          <p:nvPr>
            <p:ph type="title"/>
          </p:nvPr>
        </p:nvSpPr>
        <p:spPr>
          <a:prstGeom prst="rect">
            <a:avLst/>
          </a:prstGeom>
        </p:spPr>
        <p:txBody>
          <a:bodyPr/>
          <a:lstStyle/>
          <a:p>
            <a:pPr/>
            <a:r>
              <a:t>Structure</a:t>
            </a:r>
          </a:p>
        </p:txBody>
      </p:sp>
      <p:sp>
        <p:nvSpPr>
          <p:cNvPr id="177" name="Simple version: 2 halves, like Mark's Gospel…"/>
          <p:cNvSpPr txBox="1"/>
          <p:nvPr>
            <p:ph type="body" sz="half" idx="1"/>
          </p:nvPr>
        </p:nvSpPr>
        <p:spPr>
          <a:prstGeom prst="rect">
            <a:avLst/>
          </a:prstGeom>
        </p:spPr>
        <p:txBody>
          <a:bodyPr/>
          <a:lstStyle/>
          <a:p>
            <a:pPr>
              <a:buBlip>
                <a:blip r:embed="rId2"/>
              </a:buBlip>
            </a:pPr>
            <a:r>
              <a:t>Simple version: 2 halves, like Mark's Gospel</a:t>
            </a:r>
          </a:p>
          <a:p>
            <a:pPr lvl="1" marL="1314823" indent="-756023">
              <a:buSzPct val="100000"/>
              <a:buAutoNum type="arabicPeriod" startAt="1"/>
            </a:pPr>
            <a:r>
              <a:t>1-11 Jesus and his mighty deeds (no more miracles after ch.11)</a:t>
            </a:r>
          </a:p>
          <a:p>
            <a:pPr lvl="1" marL="1314823" indent="-756023">
              <a:buSzPct val="100000"/>
              <a:buAutoNum type="arabicPeriod" startAt="1"/>
            </a:pPr>
            <a:r>
              <a:t>12-21 The road to glory (cross and resurrection)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he Synoptic Outline 1/3"/>
          <p:cNvSpPr txBox="1"/>
          <p:nvPr>
            <p:ph type="title"/>
          </p:nvPr>
        </p:nvSpPr>
        <p:spPr>
          <a:prstGeom prst="rect">
            <a:avLst/>
          </a:prstGeom>
        </p:spPr>
        <p:txBody>
          <a:bodyPr/>
          <a:lstStyle/>
          <a:p>
            <a:pPr/>
            <a:r>
              <a:t>The Synoptic Outline 1/3</a:t>
            </a:r>
          </a:p>
        </p:txBody>
      </p:sp>
      <p:sp>
        <p:nvSpPr>
          <p:cNvPr id="180" name="John the Baptist…"/>
          <p:cNvSpPr txBox="1"/>
          <p:nvPr>
            <p:ph type="body" sz="half" idx="1"/>
          </p:nvPr>
        </p:nvSpPr>
        <p:spPr>
          <a:prstGeom prst="rect">
            <a:avLst/>
          </a:prstGeom>
        </p:spPr>
        <p:txBody>
          <a:bodyPr/>
          <a:lstStyle/>
          <a:p>
            <a:pPr marL="833515" indent="-833515" defTabSz="813315">
              <a:spcBef>
                <a:spcPts val="5800"/>
              </a:spcBef>
              <a:buBlip>
                <a:blip r:embed="rId2"/>
              </a:buBlip>
              <a:defRPr sz="4554"/>
            </a:pPr>
            <a:r>
              <a:t>John the Baptist</a:t>
            </a:r>
          </a:p>
          <a:p>
            <a:pPr marL="833515" indent="-833515" defTabSz="813315">
              <a:spcBef>
                <a:spcPts val="5800"/>
              </a:spcBef>
              <a:buBlip>
                <a:blip r:embed="rId2"/>
              </a:buBlip>
              <a:defRPr sz="4554"/>
            </a:pPr>
            <a:r>
              <a:t>Baptism and anointing</a:t>
            </a:r>
          </a:p>
          <a:p>
            <a:pPr marL="833515" indent="-833515" defTabSz="813315">
              <a:spcBef>
                <a:spcPts val="5800"/>
              </a:spcBef>
              <a:buBlip>
                <a:blip r:embed="rId2"/>
              </a:buBlip>
              <a:defRPr sz="4554"/>
            </a:pPr>
            <a:r>
              <a:t>Trial</a:t>
            </a:r>
          </a:p>
          <a:p>
            <a:pPr marL="833515" indent="-833515" defTabSz="813315">
              <a:spcBef>
                <a:spcPts val="5800"/>
              </a:spcBef>
              <a:buBlip>
                <a:blip r:embed="rId2"/>
              </a:buBlip>
              <a:defRPr sz="4554"/>
            </a:pPr>
            <a:r>
              <a:t>John the Baptist is arrested</a:t>
            </a:r>
          </a:p>
          <a:p>
            <a:pPr marL="833515" indent="-833515" defTabSz="813315">
              <a:spcBef>
                <a:spcPts val="5800"/>
              </a:spcBef>
              <a:buBlip>
                <a:blip r:embed="rId2"/>
              </a:buBlip>
              <a:defRPr sz="4554"/>
            </a:pPr>
            <a:r>
              <a:t>Jesus' ministry begins</a:t>
            </a:r>
          </a:p>
          <a:p>
            <a:pPr marL="833515" indent="-833515" defTabSz="813315">
              <a:spcBef>
                <a:spcPts val="5800"/>
              </a:spcBef>
              <a:buBlip>
                <a:blip r:embed="rId2"/>
              </a:buBlip>
              <a:defRPr sz="4554"/>
            </a:pPr>
            <a:r>
              <a:t>teaching/healing/parables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he Synoptic Outline 2/3"/>
          <p:cNvSpPr txBox="1"/>
          <p:nvPr>
            <p:ph type="title"/>
          </p:nvPr>
        </p:nvSpPr>
        <p:spPr>
          <a:prstGeom prst="rect">
            <a:avLst/>
          </a:prstGeom>
        </p:spPr>
        <p:txBody>
          <a:bodyPr/>
          <a:lstStyle/>
          <a:p>
            <a:pPr/>
            <a:r>
              <a:t>The Synoptic Outline 2/3</a:t>
            </a:r>
          </a:p>
        </p:txBody>
      </p:sp>
      <p:sp>
        <p:nvSpPr>
          <p:cNvPr id="183" name="Sabbath Controversies/opposition/rejection…"/>
          <p:cNvSpPr txBox="1"/>
          <p:nvPr>
            <p:ph type="body" sz="half" idx="1"/>
          </p:nvPr>
        </p:nvSpPr>
        <p:spPr>
          <a:prstGeom prst="rect">
            <a:avLst/>
          </a:prstGeom>
        </p:spPr>
        <p:txBody>
          <a:bodyPr/>
          <a:lstStyle/>
          <a:p>
            <a:pPr>
              <a:buBlip>
                <a:blip r:embed="rId2"/>
              </a:buBlip>
            </a:pPr>
            <a:r>
              <a:t>Sabbath Controversies/opposition/rejection</a:t>
            </a:r>
          </a:p>
          <a:p>
            <a:pPr>
              <a:buBlip>
                <a:blip r:embed="rId2"/>
              </a:buBlip>
            </a:pPr>
            <a:r>
              <a:t>Identification of Jesus as the Christ</a:t>
            </a:r>
          </a:p>
          <a:p>
            <a:pPr>
              <a:buBlip>
                <a:blip r:embed="rId2"/>
              </a:buBlip>
            </a:pPr>
            <a:r>
              <a:t>Passion predictions begin</a:t>
            </a:r>
          </a:p>
          <a:p>
            <a:pPr>
              <a:buBlip>
                <a:blip r:embed="rId2"/>
              </a:buBlip>
            </a:pPr>
            <a:r>
              <a:t>Transfiguration</a:t>
            </a:r>
          </a:p>
          <a:p>
            <a:pPr>
              <a:buBlip>
                <a:blip r:embed="rId2"/>
              </a:buBlip>
            </a:pPr>
            <a:r>
              <a:t>Journey to Jerusalem</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he Synoptic Outline 3/3"/>
          <p:cNvSpPr txBox="1"/>
          <p:nvPr>
            <p:ph type="title"/>
          </p:nvPr>
        </p:nvSpPr>
        <p:spPr>
          <a:prstGeom prst="rect">
            <a:avLst/>
          </a:prstGeom>
        </p:spPr>
        <p:txBody>
          <a:bodyPr/>
          <a:lstStyle/>
          <a:p>
            <a:pPr/>
            <a:r>
              <a:t>The Synoptic Outline 3/3</a:t>
            </a:r>
          </a:p>
        </p:txBody>
      </p:sp>
      <p:sp>
        <p:nvSpPr>
          <p:cNvPr id="186" name="Arrives in Jerusalem…"/>
          <p:cNvSpPr txBox="1"/>
          <p:nvPr>
            <p:ph type="body" sz="half" idx="1"/>
          </p:nvPr>
        </p:nvSpPr>
        <p:spPr>
          <a:prstGeom prst="rect">
            <a:avLst/>
          </a:prstGeom>
        </p:spPr>
        <p:txBody>
          <a:bodyPr/>
          <a:lstStyle/>
          <a:p>
            <a:pPr>
              <a:buBlip>
                <a:blip r:embed="rId2"/>
              </a:buBlip>
            </a:pPr>
            <a:r>
              <a:t>Arrives in Jerusalem</a:t>
            </a:r>
          </a:p>
          <a:p>
            <a:pPr>
              <a:buBlip>
                <a:blip r:embed="rId2"/>
              </a:buBlip>
            </a:pPr>
            <a:r>
              <a:t>Cleanses temple</a:t>
            </a:r>
          </a:p>
          <a:p>
            <a:pPr>
              <a:buBlip>
                <a:blip r:embed="rId2"/>
              </a:buBlip>
            </a:pPr>
            <a:r>
              <a:t>Teaches/clashes with authorities</a:t>
            </a:r>
          </a:p>
          <a:p>
            <a:pPr>
              <a:buBlip>
                <a:blip r:embed="rId2"/>
              </a:buBlip>
            </a:pPr>
            <a:r>
              <a:t>Passion Narrative </a:t>
            </a:r>
          </a:p>
          <a:p>
            <a:pPr>
              <a:buBlip>
                <a:blip r:embed="rId2"/>
              </a:buBlip>
            </a:pPr>
            <a:r>
              <a:t>Resurrection Narrative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John's Outline Compared"/>
          <p:cNvSpPr txBox="1"/>
          <p:nvPr>
            <p:ph type="title"/>
          </p:nvPr>
        </p:nvSpPr>
        <p:spPr>
          <a:prstGeom prst="rect">
            <a:avLst/>
          </a:prstGeom>
        </p:spPr>
        <p:txBody>
          <a:bodyPr/>
          <a:lstStyle/>
          <a:p>
            <a:pPr/>
            <a:r>
              <a:t>John's Outline Compared</a:t>
            </a:r>
          </a:p>
        </p:txBody>
      </p:sp>
      <p:sp>
        <p:nvSpPr>
          <p:cNvPr id="189" name="Testimony of John the Baptist…"/>
          <p:cNvSpPr txBox="1"/>
          <p:nvPr>
            <p:ph type="body" sz="half" idx="1"/>
          </p:nvPr>
        </p:nvSpPr>
        <p:spPr>
          <a:prstGeom prst="rect">
            <a:avLst/>
          </a:prstGeom>
        </p:spPr>
        <p:txBody>
          <a:bodyPr/>
          <a:lstStyle/>
          <a:p>
            <a:pPr>
              <a:buBlip>
                <a:blip r:embed="rId2"/>
              </a:buBlip>
            </a:pPr>
            <a:r>
              <a:rPr>
                <a:solidFill>
                  <a:schemeClr val="accent3">
                    <a:satOff val="20823"/>
                    <a:lumOff val="10104"/>
                  </a:schemeClr>
                </a:solidFill>
              </a:rPr>
              <a:t>Testimony</a:t>
            </a:r>
            <a:r>
              <a:t> of John the Baptist </a:t>
            </a:r>
          </a:p>
          <a:p>
            <a:pPr>
              <a:buBlip>
                <a:blip r:embed="rId2"/>
              </a:buBlip>
            </a:pPr>
            <a:r>
              <a:t>Jesus moves between north and south repeatedly</a:t>
            </a:r>
          </a:p>
          <a:p>
            <a:pPr>
              <a:buBlip>
                <a:blip r:embed="rId2"/>
              </a:buBlip>
            </a:pPr>
            <a:r>
              <a:t>Passion Narrative</a:t>
            </a:r>
          </a:p>
          <a:p>
            <a:pPr>
              <a:buBlip>
                <a:blip r:embed="rId2"/>
              </a:buBlip>
            </a:pPr>
            <a:r>
              <a:t>Resurrection Narrative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ynoptic Material…"/>
          <p:cNvSpPr txBox="1"/>
          <p:nvPr>
            <p:ph type="title"/>
          </p:nvPr>
        </p:nvSpPr>
        <p:spPr>
          <a:prstGeom prst="rect">
            <a:avLst/>
          </a:prstGeom>
        </p:spPr>
        <p:txBody>
          <a:bodyPr/>
          <a:lstStyle/>
          <a:p>
            <a:pPr/>
            <a:r>
              <a:t>Synoptic Material </a:t>
            </a:r>
          </a:p>
          <a:p>
            <a:pPr/>
            <a:r>
              <a:t>Missing in John! </a:t>
            </a:r>
          </a:p>
        </p:txBody>
      </p:sp>
      <p:sp>
        <p:nvSpPr>
          <p:cNvPr id="192" name="Jesus' baptism…"/>
          <p:cNvSpPr txBox="1"/>
          <p:nvPr>
            <p:ph type="body" sz="half" idx="1"/>
          </p:nvPr>
        </p:nvSpPr>
        <p:spPr>
          <a:prstGeom prst="rect">
            <a:avLst/>
          </a:prstGeom>
        </p:spPr>
        <p:txBody>
          <a:bodyPr/>
          <a:lstStyle/>
          <a:p>
            <a:pPr marL="698806" indent="-698806" defTabSz="681870">
              <a:spcBef>
                <a:spcPts val="4900"/>
              </a:spcBef>
              <a:buBlip>
                <a:blip r:embed="rId2"/>
              </a:buBlip>
              <a:defRPr sz="3818"/>
            </a:pPr>
            <a:r>
              <a:t>Jesus' baptism </a:t>
            </a:r>
          </a:p>
          <a:p>
            <a:pPr marL="698806" indent="-698806" defTabSz="681870">
              <a:spcBef>
                <a:spcPts val="4900"/>
              </a:spcBef>
              <a:buBlip>
                <a:blip r:embed="rId2"/>
              </a:buBlip>
              <a:defRPr sz="3818"/>
            </a:pPr>
            <a:r>
              <a:t>Trial</a:t>
            </a:r>
          </a:p>
          <a:p>
            <a:pPr marL="698806" indent="-698806" defTabSz="681870">
              <a:spcBef>
                <a:spcPts val="4900"/>
              </a:spcBef>
              <a:buBlip>
                <a:blip r:embed="rId2"/>
              </a:buBlip>
              <a:defRPr sz="3818"/>
            </a:pPr>
            <a:r>
              <a:t>Appointing twelve (and related calling episodes)</a:t>
            </a:r>
          </a:p>
          <a:p>
            <a:pPr marL="698806" indent="-698806" defTabSz="681870">
              <a:spcBef>
                <a:spcPts val="4900"/>
              </a:spcBef>
              <a:buBlip>
                <a:blip r:embed="rId2"/>
              </a:buBlip>
              <a:defRPr sz="3818"/>
            </a:pPr>
            <a:r>
              <a:t>Transfiguration</a:t>
            </a:r>
          </a:p>
          <a:p>
            <a:pPr marL="698806" indent="-698806" defTabSz="681870">
              <a:spcBef>
                <a:spcPts val="4900"/>
              </a:spcBef>
              <a:buBlip>
                <a:blip r:embed="rId2"/>
              </a:buBlip>
              <a:defRPr sz="3818"/>
            </a:pPr>
            <a:r>
              <a:t>Parables</a:t>
            </a:r>
          </a:p>
          <a:p>
            <a:pPr marL="698806" indent="-698806" defTabSz="681870">
              <a:spcBef>
                <a:spcPts val="4900"/>
              </a:spcBef>
              <a:buBlip>
                <a:blip r:embed="rId2"/>
              </a:buBlip>
              <a:defRPr sz="3818"/>
            </a:pPr>
            <a:r>
              <a:t>Exorcisms</a:t>
            </a:r>
          </a:p>
          <a:p>
            <a:pPr marL="698806" indent="-698806" defTabSz="681870">
              <a:spcBef>
                <a:spcPts val="4900"/>
              </a:spcBef>
              <a:buBlip>
                <a:blip r:embed="rId2"/>
              </a:buBlip>
              <a:defRPr sz="3818"/>
            </a:pPr>
            <a:r>
              <a:t>The Last Supper (rite institution)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Other Differences 1/2"/>
          <p:cNvSpPr txBox="1"/>
          <p:nvPr>
            <p:ph type="title"/>
          </p:nvPr>
        </p:nvSpPr>
        <p:spPr>
          <a:prstGeom prst="rect">
            <a:avLst/>
          </a:prstGeom>
        </p:spPr>
        <p:txBody>
          <a:bodyPr/>
          <a:lstStyle/>
          <a:p>
            <a:pPr/>
            <a:r>
              <a:t>Other Differences 1/2</a:t>
            </a:r>
          </a:p>
        </p:txBody>
      </p:sp>
      <p:sp>
        <p:nvSpPr>
          <p:cNvPr id="195" name="Temple Cleansing…"/>
          <p:cNvSpPr txBox="1"/>
          <p:nvPr>
            <p:ph type="body" sz="half" idx="1"/>
          </p:nvPr>
        </p:nvSpPr>
        <p:spPr>
          <a:prstGeom prst="rect">
            <a:avLst/>
          </a:prstGeom>
        </p:spPr>
        <p:txBody>
          <a:bodyPr/>
          <a:lstStyle/>
          <a:p>
            <a:pPr marL="766161" indent="-766161" defTabSz="747593">
              <a:spcBef>
                <a:spcPts val="5300"/>
              </a:spcBef>
              <a:buBlip>
                <a:blip r:embed="rId3"/>
              </a:buBlip>
              <a:defRPr sz="4186"/>
            </a:pPr>
            <a:r>
              <a:t>Temple Cleansing</a:t>
            </a:r>
          </a:p>
          <a:p>
            <a:pPr lvl="1" marL="1114910" indent="-641073" defTabSz="747593">
              <a:spcBef>
                <a:spcPts val="5300"/>
              </a:spcBef>
              <a:buSzPct val="125000"/>
              <a:buChar char="•"/>
              <a:defRPr sz="4186"/>
            </a:pPr>
            <a:r>
              <a:t>Synoptics: near the end</a:t>
            </a:r>
          </a:p>
          <a:p>
            <a:pPr lvl="1" marL="1114910" indent="-641073" defTabSz="747593">
              <a:spcBef>
                <a:spcPts val="5300"/>
              </a:spcBef>
              <a:buSzPct val="125000"/>
              <a:buChar char="•"/>
              <a:defRPr sz="4186"/>
            </a:pPr>
            <a:r>
              <a:t>John: near the beginning</a:t>
            </a:r>
          </a:p>
          <a:p>
            <a:pPr marL="766161" indent="-766161" defTabSz="747593">
              <a:spcBef>
                <a:spcPts val="5300"/>
              </a:spcBef>
              <a:buBlip>
                <a:blip r:embed="rId3"/>
              </a:buBlip>
              <a:defRPr sz="4186"/>
            </a:pPr>
            <a:r>
              <a:t>Messianic Identification</a:t>
            </a:r>
          </a:p>
          <a:p>
            <a:pPr lvl="1" marL="1114910" indent="-641073" defTabSz="747593">
              <a:spcBef>
                <a:spcPts val="5300"/>
              </a:spcBef>
              <a:buSzPct val="125000"/>
              <a:buChar char="•"/>
              <a:defRPr sz="4186"/>
            </a:pPr>
            <a:r>
              <a:t>mid-way point, kept quiet</a:t>
            </a:r>
          </a:p>
          <a:p>
            <a:pPr lvl="1" marL="1114910" indent="-641073" defTabSz="747593">
              <a:spcBef>
                <a:spcPts val="5300"/>
              </a:spcBef>
              <a:buSzPct val="125000"/>
              <a:buChar char="•"/>
              <a:defRPr sz="4186"/>
            </a:pPr>
            <a:r>
              <a:t>at the beginning, no secret at all (though still a potential problem at times—6:15)</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ΚΑΤΑ ΙΩΑΝΝΗΝ"/>
          <p:cNvSpPr txBox="1"/>
          <p:nvPr>
            <p:ph type="title"/>
          </p:nvPr>
        </p:nvSpPr>
        <p:spPr>
          <a:prstGeom prst="rect">
            <a:avLst/>
          </a:prstGeom>
        </p:spPr>
        <p:txBody>
          <a:bodyPr/>
          <a:lstStyle/>
          <a:p>
            <a:pPr/>
            <a:r>
              <a:t>ΚΑΤΑ ΙΩΑΝΝΗΝ</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Other Differences 2/2"/>
          <p:cNvSpPr txBox="1"/>
          <p:nvPr>
            <p:ph type="title"/>
          </p:nvPr>
        </p:nvSpPr>
        <p:spPr>
          <a:prstGeom prst="rect">
            <a:avLst/>
          </a:prstGeom>
        </p:spPr>
        <p:txBody>
          <a:bodyPr/>
          <a:lstStyle/>
          <a:p>
            <a:pPr/>
            <a:r>
              <a:t>Other Differences 2/2</a:t>
            </a:r>
          </a:p>
        </p:txBody>
      </p:sp>
      <p:sp>
        <p:nvSpPr>
          <p:cNvPr id="200" name="Synoptics: Kingdom of God/Heaven…"/>
          <p:cNvSpPr txBox="1"/>
          <p:nvPr>
            <p:ph type="body" sz="half" idx="1"/>
          </p:nvPr>
        </p:nvSpPr>
        <p:spPr>
          <a:prstGeom prst="rect">
            <a:avLst/>
          </a:prstGeom>
        </p:spPr>
        <p:txBody>
          <a:bodyPr/>
          <a:lstStyle/>
          <a:p>
            <a:pPr>
              <a:buBlip>
                <a:blip r:embed="rId2"/>
              </a:buBlip>
            </a:pPr>
            <a:r>
              <a:t>Synoptics: Kingdom of God/Heaven</a:t>
            </a:r>
          </a:p>
          <a:p>
            <a:pPr>
              <a:buBlip>
                <a:blip r:embed="rId2"/>
              </a:buBlip>
            </a:pPr>
            <a:r>
              <a:t>John: life/eternal life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ynoptic Parallels"/>
          <p:cNvSpPr txBox="1"/>
          <p:nvPr>
            <p:ph type="title"/>
          </p:nvPr>
        </p:nvSpPr>
        <p:spPr>
          <a:prstGeom prst="rect">
            <a:avLst/>
          </a:prstGeom>
        </p:spPr>
        <p:txBody>
          <a:bodyPr/>
          <a:lstStyle/>
          <a:p>
            <a:pPr/>
            <a:r>
              <a:t>Synoptic Parallels</a:t>
            </a:r>
          </a:p>
        </p:txBody>
      </p:sp>
      <p:sp>
        <p:nvSpPr>
          <p:cNvPr id="203" name="Cleansing of the temple (in all four)…"/>
          <p:cNvSpPr txBox="1"/>
          <p:nvPr>
            <p:ph type="body" sz="half" idx="1"/>
          </p:nvPr>
        </p:nvSpPr>
        <p:spPr>
          <a:prstGeom prst="rect">
            <a:avLst/>
          </a:prstGeom>
        </p:spPr>
        <p:txBody>
          <a:bodyPr/>
          <a:lstStyle/>
          <a:p>
            <a:pPr>
              <a:buBlip>
                <a:blip r:embed="rId3"/>
              </a:buBlip>
            </a:pPr>
            <a:r>
              <a:t>Cleansing of the temple (in all four)</a:t>
            </a:r>
          </a:p>
          <a:p>
            <a:pPr>
              <a:buBlip>
                <a:blip r:embed="rId3"/>
              </a:buBlip>
            </a:pPr>
            <a:r>
              <a:t>Feeding of the 5,000 (the only miracle in all four)</a:t>
            </a:r>
          </a:p>
          <a:p>
            <a:pPr>
              <a:buBlip>
                <a:blip r:embed="rId3"/>
              </a:buBlip>
            </a:pPr>
            <a:r>
              <a:t>Walking on water (Mark 6//Matt 14)</a:t>
            </a:r>
          </a:p>
          <a:p>
            <a:pPr>
              <a:buBlip>
                <a:blip r:embed="rId3"/>
              </a:buBlip>
            </a:pPr>
            <a:r>
              <a:t>Mary and Martha (Luke 10)</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he Prologue…"/>
          <p:cNvSpPr txBox="1"/>
          <p:nvPr>
            <p:ph type="title"/>
          </p:nvPr>
        </p:nvSpPr>
        <p:spPr>
          <a:prstGeom prst="rect">
            <a:avLst/>
          </a:prstGeom>
        </p:spPr>
        <p:txBody>
          <a:bodyPr/>
          <a:lstStyle/>
          <a:p>
            <a:pPr/>
            <a:r>
              <a:t>The Prologue </a:t>
            </a:r>
          </a:p>
          <a:p>
            <a:pPr/>
            <a:r>
              <a:t>1:1-18</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How to Start a Gospel?"/>
          <p:cNvSpPr txBox="1"/>
          <p:nvPr>
            <p:ph type="title"/>
          </p:nvPr>
        </p:nvSpPr>
        <p:spPr>
          <a:prstGeom prst="rect">
            <a:avLst/>
          </a:prstGeom>
        </p:spPr>
        <p:txBody>
          <a:bodyPr/>
          <a:lstStyle/>
          <a:p>
            <a:pPr/>
            <a:r>
              <a:t>How to Start a Gospel?</a:t>
            </a:r>
          </a:p>
        </p:txBody>
      </p:sp>
      <p:sp>
        <p:nvSpPr>
          <p:cNvPr id="210" name="Mark—Title, then John the Baptist…"/>
          <p:cNvSpPr txBox="1"/>
          <p:nvPr>
            <p:ph type="body" sz="half" idx="1"/>
          </p:nvPr>
        </p:nvSpPr>
        <p:spPr>
          <a:prstGeom prst="rect">
            <a:avLst/>
          </a:prstGeom>
        </p:spPr>
        <p:txBody>
          <a:bodyPr/>
          <a:lstStyle/>
          <a:p>
            <a:pPr>
              <a:buBlip>
                <a:blip r:embed="rId2"/>
              </a:buBlip>
            </a:pPr>
            <a:r>
              <a:t>Mark—Title, then John the Baptist</a:t>
            </a:r>
          </a:p>
          <a:p>
            <a:pPr>
              <a:buBlip>
                <a:blip r:embed="rId2"/>
              </a:buBlip>
            </a:pPr>
            <a:r>
              <a:t>Matthew—Title, genealogy, infancy narrative</a:t>
            </a:r>
          </a:p>
          <a:p>
            <a:pPr>
              <a:buBlip>
                <a:blip r:embed="rId2"/>
              </a:buBlip>
            </a:pPr>
            <a:r>
              <a:t>Luke—prologue, infancy narrative(s)</a:t>
            </a:r>
          </a:p>
          <a:p>
            <a:pPr>
              <a:buBlip>
                <a:blip r:embed="rId2"/>
              </a:buBlip>
            </a:pPr>
            <a:r>
              <a:t>John—prologue about the Word (Logos)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Jesus is Special Because..."/>
          <p:cNvSpPr txBox="1"/>
          <p:nvPr>
            <p:ph type="title"/>
          </p:nvPr>
        </p:nvSpPr>
        <p:spPr>
          <a:prstGeom prst="rect">
            <a:avLst/>
          </a:prstGeom>
        </p:spPr>
        <p:txBody>
          <a:bodyPr/>
          <a:lstStyle/>
          <a:p>
            <a:pPr/>
            <a:r>
              <a:t>Jesus is Special Because...</a:t>
            </a:r>
          </a:p>
        </p:txBody>
      </p:sp>
      <p:sp>
        <p:nvSpPr>
          <p:cNvPr id="213" name="Mark—the Spirit and voice at his baptism…"/>
          <p:cNvSpPr txBox="1"/>
          <p:nvPr>
            <p:ph type="body" sz="half" idx="1"/>
          </p:nvPr>
        </p:nvSpPr>
        <p:spPr>
          <a:prstGeom prst="rect">
            <a:avLst/>
          </a:prstGeom>
        </p:spPr>
        <p:txBody>
          <a:bodyPr/>
          <a:lstStyle/>
          <a:p>
            <a:pPr>
              <a:buBlip>
                <a:blip r:embed="rId2"/>
              </a:buBlip>
            </a:pPr>
            <a:r>
              <a:t>Mark—the Spirit and voice at his baptism</a:t>
            </a:r>
          </a:p>
          <a:p>
            <a:pPr>
              <a:buBlip>
                <a:blip r:embed="rId2"/>
              </a:buBlip>
            </a:pPr>
            <a:r>
              <a:t>Matthew—his special birth</a:t>
            </a:r>
          </a:p>
          <a:p>
            <a:pPr>
              <a:buBlip>
                <a:blip r:embed="rId2"/>
              </a:buBlip>
            </a:pPr>
            <a:r>
              <a:t>Luke—his special birth</a:t>
            </a:r>
          </a:p>
          <a:p>
            <a:pPr>
              <a:buBlip>
                <a:blip r:embed="rId2"/>
              </a:buBlip>
            </a:pPr>
            <a:r>
              <a:t>John—his preexistence and creation of everything!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John 1:1–5"/>
          <p:cNvSpPr txBox="1"/>
          <p:nvPr>
            <p:ph type="title"/>
          </p:nvPr>
        </p:nvSpPr>
        <p:spPr>
          <a:prstGeom prst="rect">
            <a:avLst/>
          </a:prstGeom>
        </p:spPr>
        <p:txBody>
          <a:bodyPr/>
          <a:lstStyle/>
          <a:p>
            <a:pPr/>
            <a:r>
              <a:t>John 1:1–5</a:t>
            </a:r>
          </a:p>
        </p:txBody>
      </p:sp>
      <p:sp>
        <p:nvSpPr>
          <p:cNvPr id="216" name="“In the beginning was the Word, and the Word was with God, and the Word was God. He was in the beginning with God. All things came into being through Him, and apart from Him nothing came into being that has come into being. In Him was life, and the life "/>
          <p:cNvSpPr txBox="1"/>
          <p:nvPr>
            <p:ph type="body" sz="half" idx="1"/>
          </p:nvPr>
        </p:nvSpPr>
        <p:spPr>
          <a:prstGeom prst="rect">
            <a:avLst/>
          </a:prstGeom>
        </p:spPr>
        <p:txBody>
          <a:bodyPr/>
          <a:lstStyle/>
          <a:p>
            <a:pPr>
              <a:buBlip>
                <a:blip r:embed="rId3"/>
              </a:buBlip>
            </a:pPr>
            <a:r>
              <a:t>“</a:t>
            </a:r>
            <a:r>
              <a:rPr>
                <a:solidFill>
                  <a:schemeClr val="accent3">
                    <a:satOff val="20823"/>
                    <a:lumOff val="10104"/>
                  </a:schemeClr>
                </a:solidFill>
              </a:rPr>
              <a:t>In the beginning</a:t>
            </a:r>
            <a:r>
              <a:t> was the Word, and the Word was with God, and the Word </a:t>
            </a:r>
            <a:r>
              <a:rPr>
                <a:solidFill>
                  <a:schemeClr val="accent3">
                    <a:satOff val="20823"/>
                    <a:lumOff val="10104"/>
                  </a:schemeClr>
                </a:solidFill>
              </a:rPr>
              <a:t>was God</a:t>
            </a:r>
            <a:r>
              <a:t>. He was in the beginning with God. </a:t>
            </a:r>
            <a:r>
              <a:rPr>
                <a:solidFill>
                  <a:schemeClr val="accent3">
                    <a:satOff val="20823"/>
                    <a:lumOff val="10104"/>
                  </a:schemeClr>
                </a:solidFill>
              </a:rPr>
              <a:t>All things came into being through Him</a:t>
            </a:r>
            <a:r>
              <a:t>, and apart from Him nothing came into being that has come into being. In Him was </a:t>
            </a:r>
            <a:r>
              <a:rPr>
                <a:solidFill>
                  <a:schemeClr val="accent3">
                    <a:satOff val="20823"/>
                    <a:lumOff val="10104"/>
                  </a:schemeClr>
                </a:solidFill>
              </a:rPr>
              <a:t>life</a:t>
            </a:r>
            <a:r>
              <a:t>, and the </a:t>
            </a:r>
            <a:r>
              <a:rPr>
                <a:solidFill>
                  <a:schemeClr val="accent3">
                    <a:satOff val="20823"/>
                    <a:lumOff val="10104"/>
                  </a:schemeClr>
                </a:solidFill>
              </a:rPr>
              <a:t>life</a:t>
            </a:r>
            <a:r>
              <a:t> was the </a:t>
            </a:r>
            <a:r>
              <a:rPr>
                <a:solidFill>
                  <a:schemeClr val="accent3">
                    <a:satOff val="20823"/>
                    <a:lumOff val="10104"/>
                  </a:schemeClr>
                </a:solidFill>
              </a:rPr>
              <a:t>Light</a:t>
            </a:r>
            <a:r>
              <a:t> of men. The </a:t>
            </a:r>
            <a:r>
              <a:rPr>
                <a:solidFill>
                  <a:schemeClr val="accent3">
                    <a:satOff val="20823"/>
                    <a:lumOff val="10104"/>
                  </a:schemeClr>
                </a:solidFill>
              </a:rPr>
              <a:t>Light</a:t>
            </a:r>
            <a:r>
              <a:t> shines in the </a:t>
            </a:r>
            <a:r>
              <a:rPr>
                <a:solidFill>
                  <a:schemeClr val="accent3">
                    <a:satOff val="20823"/>
                    <a:lumOff val="10104"/>
                  </a:schemeClr>
                </a:solidFill>
              </a:rPr>
              <a:t>darkness</a:t>
            </a:r>
            <a:r>
              <a:t>, and the </a:t>
            </a:r>
            <a:r>
              <a:rPr>
                <a:solidFill>
                  <a:schemeClr val="accent3">
                    <a:satOff val="20823"/>
                    <a:lumOff val="10104"/>
                  </a:schemeClr>
                </a:solidFill>
              </a:rPr>
              <a:t>darkness</a:t>
            </a:r>
            <a:r>
              <a:t> did not comprehend it.”</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Logos"/>
          <p:cNvSpPr txBox="1"/>
          <p:nvPr>
            <p:ph type="title"/>
          </p:nvPr>
        </p:nvSpPr>
        <p:spPr>
          <a:prstGeom prst="rect">
            <a:avLst/>
          </a:prstGeom>
        </p:spPr>
        <p:txBody>
          <a:bodyPr/>
          <a:lstStyle/>
          <a:p>
            <a:pPr/>
            <a:r>
              <a:t>Logos</a:t>
            </a:r>
          </a:p>
        </p:txBody>
      </p:sp>
      <p:sp>
        <p:nvSpPr>
          <p:cNvPr id="221" name="Can mean: word, message, reason, and more…"/>
          <p:cNvSpPr txBox="1"/>
          <p:nvPr>
            <p:ph type="body" sz="half" idx="1"/>
          </p:nvPr>
        </p:nvSpPr>
        <p:spPr>
          <a:prstGeom prst="rect">
            <a:avLst/>
          </a:prstGeom>
        </p:spPr>
        <p:txBody>
          <a:bodyPr/>
          <a:lstStyle/>
          <a:p>
            <a:pPr>
              <a:buBlip>
                <a:blip r:embed="rId3"/>
              </a:buBlip>
            </a:pPr>
            <a:r>
              <a:t>Can mean: word, message, reason, and more</a:t>
            </a:r>
          </a:p>
          <a:p>
            <a:pPr>
              <a:buBlip>
                <a:blip r:embed="rId3"/>
              </a:buBlip>
            </a:pPr>
            <a:r>
              <a:t>Stoicism: rational principle of everything</a:t>
            </a:r>
          </a:p>
          <a:p>
            <a:pPr>
              <a:buBlip>
                <a:blip r:embed="rId3"/>
              </a:buBlip>
            </a:pPr>
            <a:r>
              <a:t>Philo (c.20-15BC—c.50AD): idea vs real (Platonic ideas)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OT Background: Creation"/>
          <p:cNvSpPr txBox="1"/>
          <p:nvPr>
            <p:ph type="title"/>
          </p:nvPr>
        </p:nvSpPr>
        <p:spPr>
          <a:prstGeom prst="rect">
            <a:avLst/>
          </a:prstGeom>
        </p:spPr>
        <p:txBody>
          <a:bodyPr/>
          <a:lstStyle/>
          <a:p>
            <a:pPr/>
            <a:r>
              <a:t>OT Background: Creation</a:t>
            </a:r>
          </a:p>
        </p:txBody>
      </p:sp>
      <p:sp>
        <p:nvSpPr>
          <p:cNvPr id="226" name="Genesis 1:…"/>
          <p:cNvSpPr txBox="1"/>
          <p:nvPr>
            <p:ph type="body" sz="half" idx="1"/>
          </p:nvPr>
        </p:nvSpPr>
        <p:spPr>
          <a:prstGeom prst="rect">
            <a:avLst/>
          </a:prstGeom>
        </p:spPr>
        <p:txBody>
          <a:bodyPr/>
          <a:lstStyle/>
          <a:p>
            <a:pPr marL="833515" indent="-833515" defTabSz="813315">
              <a:spcBef>
                <a:spcPts val="5800"/>
              </a:spcBef>
              <a:buBlip>
                <a:blip r:embed="rId3"/>
              </a:buBlip>
              <a:defRPr sz="4554"/>
            </a:pPr>
            <a:r>
              <a:t>Genesis 1: </a:t>
            </a:r>
          </a:p>
          <a:p>
            <a:pPr lvl="1" marL="1212924" indent="-697431" defTabSz="813315">
              <a:spcBef>
                <a:spcPts val="5800"/>
              </a:spcBef>
              <a:buSzPct val="125000"/>
              <a:buChar char="•"/>
              <a:defRPr sz="4554"/>
            </a:pPr>
            <a:r>
              <a:t>In the beginning cf. Jn 1:1</a:t>
            </a:r>
          </a:p>
          <a:p>
            <a:pPr lvl="1" marL="1212924" indent="-697431" defTabSz="813315">
              <a:spcBef>
                <a:spcPts val="5800"/>
              </a:spcBef>
              <a:buSzPct val="125000"/>
              <a:buChar char="•"/>
              <a:defRPr sz="4554"/>
            </a:pPr>
            <a:r>
              <a:t>Light in the darkness</a:t>
            </a:r>
          </a:p>
          <a:p>
            <a:pPr lvl="1" marL="1212924" indent="-697431" defTabSz="813315">
              <a:spcBef>
                <a:spcPts val="5800"/>
              </a:spcBef>
              <a:buSzPct val="125000"/>
              <a:buChar char="•"/>
              <a:defRPr sz="4554"/>
            </a:pPr>
            <a:r>
              <a:t>“Then God said…” (Ps 33:6)</a:t>
            </a:r>
          </a:p>
          <a:p>
            <a:pPr marL="833515" indent="-833515" defTabSz="813315">
              <a:spcBef>
                <a:spcPts val="5800"/>
              </a:spcBef>
              <a:buBlip>
                <a:blip r:embed="rId3"/>
              </a:buBlip>
              <a:defRPr sz="4554"/>
            </a:pPr>
            <a:r>
              <a:t>Proverbs 8:22-31 (cf. Wis 7:22-8:1; Sir 24):</a:t>
            </a:r>
          </a:p>
          <a:p>
            <a:pPr lvl="1" marL="1212924" indent="-697431" defTabSz="813315">
              <a:spcBef>
                <a:spcPts val="5800"/>
              </a:spcBef>
              <a:buSzPct val="125000"/>
              <a:buChar char="•"/>
              <a:defRPr sz="4554"/>
            </a:pPr>
            <a:r>
              <a:t>Present at Creation</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OT Background: Revelation"/>
          <p:cNvSpPr txBox="1"/>
          <p:nvPr>
            <p:ph type="title"/>
          </p:nvPr>
        </p:nvSpPr>
        <p:spPr>
          <a:prstGeom prst="rect">
            <a:avLst/>
          </a:prstGeom>
        </p:spPr>
        <p:txBody>
          <a:bodyPr/>
          <a:lstStyle/>
          <a:p>
            <a:pPr/>
            <a:r>
              <a:t>OT Background: Revelation</a:t>
            </a:r>
          </a:p>
        </p:txBody>
      </p:sp>
      <p:sp>
        <p:nvSpPr>
          <p:cNvPr id="231" name="Jer 1:4: “Now the word of the LORD came to me…”…"/>
          <p:cNvSpPr txBox="1"/>
          <p:nvPr>
            <p:ph type="body" sz="half" idx="1"/>
          </p:nvPr>
        </p:nvSpPr>
        <p:spPr>
          <a:prstGeom prst="rect">
            <a:avLst/>
          </a:prstGeom>
        </p:spPr>
        <p:txBody>
          <a:bodyPr/>
          <a:lstStyle/>
          <a:p>
            <a:pPr>
              <a:buBlip>
                <a:blip r:embed="rId2"/>
              </a:buBlip>
            </a:pPr>
            <a:r>
              <a:t>Jer 1:4: “Now the word of the LORD came to me…”</a:t>
            </a:r>
          </a:p>
          <a:p>
            <a:pPr>
              <a:buBlip>
                <a:blip r:embed="rId2"/>
              </a:buBlip>
            </a:pPr>
            <a:r>
              <a:t>Isa 38:4: “Then the word of the LORD came to Isaiah:  “Go and say to Hezekiah, Thus says the LORD…””</a:t>
            </a:r>
          </a:p>
          <a:p>
            <a:pPr>
              <a:buBlip>
                <a:blip r:embed="rId2"/>
              </a:buBlip>
            </a:pPr>
            <a:r>
              <a:t>Ezk 1:3: “the word of the LORD came to the priest Ezekiel…”</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C. H. Dodd, quoted by Beasley-Murray, John [WBC], p.10."/>
          <p:cNvSpPr txBox="1"/>
          <p:nvPr>
            <p:ph type="body" idx="21"/>
          </p:nvPr>
        </p:nvSpPr>
        <p:spPr>
          <a:xfrm>
            <a:off x="4833937" y="9826777"/>
            <a:ext cx="14716126" cy="914401"/>
          </a:xfrm>
          <a:prstGeom prst="rect">
            <a:avLst/>
          </a:prstGeom>
        </p:spPr>
        <p:txBody>
          <a:bodyPr/>
          <a:lstStyle/>
          <a:p>
            <a:pPr/>
            <a:r>
              <a:t>C. H. Dodd, quoted by Beasley-Murray, John [WBC], p.10.</a:t>
            </a:r>
          </a:p>
        </p:txBody>
      </p:sp>
      <p:sp>
        <p:nvSpPr>
          <p:cNvPr id="234" name="“As Jesus gives life and is life, raises the dead and is the resurrection, gives bread and is bread, speaks truth and is the truth, so as he speaks the word he is the Word.”"/>
          <p:cNvSpPr txBox="1"/>
          <p:nvPr>
            <p:ph type="body" idx="22"/>
          </p:nvPr>
        </p:nvSpPr>
        <p:spPr>
          <a:xfrm>
            <a:off x="4833937" y="2299376"/>
            <a:ext cx="14716126" cy="6550078"/>
          </a:xfrm>
          <a:prstGeom prst="rect">
            <a:avLst/>
          </a:prstGeom>
        </p:spPr>
        <p:txBody>
          <a:bodyPr/>
          <a:lstStyle>
            <a:lvl1pPr algn="just"/>
          </a:lstStyle>
          <a:p>
            <a:pPr/>
            <a:r>
              <a:t>“As Jesus gives life and is life, raises the dead and is the resurrection, gives bread and is bread, speaks truth and is the truth, so as he speaks the word he is the Word.”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Authorship:…"/>
          <p:cNvSpPr txBox="1"/>
          <p:nvPr>
            <p:ph type="title"/>
          </p:nvPr>
        </p:nvSpPr>
        <p:spPr>
          <a:prstGeom prst="rect">
            <a:avLst/>
          </a:prstGeom>
        </p:spPr>
        <p:txBody>
          <a:bodyPr/>
          <a:lstStyle/>
          <a:p>
            <a:pPr/>
            <a:r>
              <a:t>Authorship: </a:t>
            </a:r>
          </a:p>
          <a:p>
            <a:pPr/>
            <a:r>
              <a:t>John the disciple?</a:t>
            </a:r>
          </a:p>
        </p:txBody>
      </p:sp>
      <p:sp>
        <p:nvSpPr>
          <p:cNvPr id="148" name="Our Main Options:…"/>
          <p:cNvSpPr txBox="1"/>
          <p:nvPr>
            <p:ph type="body" sz="half" idx="1"/>
          </p:nvPr>
        </p:nvSpPr>
        <p:spPr>
          <a:prstGeom prst="rect">
            <a:avLst/>
          </a:prstGeom>
        </p:spPr>
        <p:txBody>
          <a:bodyPr/>
          <a:lstStyle/>
          <a:p>
            <a:pPr>
              <a:buBlip>
                <a:blip r:embed="rId2"/>
              </a:buBlip>
            </a:pPr>
            <a:r>
              <a:t>Our Main Options:</a:t>
            </a:r>
          </a:p>
          <a:p>
            <a:pPr lvl="1">
              <a:buBlip>
                <a:blip r:embed="rId2"/>
              </a:buBlip>
            </a:pPr>
            <a:r>
              <a:t>Son of Zebedee (disciple, apostle, eyewitness)</a:t>
            </a:r>
          </a:p>
          <a:p>
            <a:pPr lvl="1">
              <a:buBlip>
                <a:blip r:embed="rId2"/>
              </a:buBlip>
            </a:pPr>
            <a:r>
              <a:t>Disciple Jesus loved (1:14; 19:35; 21:24)</a:t>
            </a:r>
          </a:p>
          <a:p>
            <a:pPr lvl="1">
              <a:buBlip>
                <a:blip r:embed="rId2"/>
              </a:buBlip>
            </a:pPr>
            <a:r>
              <a:t>Lazarus (11:3)</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Why Logos?"/>
          <p:cNvSpPr txBox="1"/>
          <p:nvPr>
            <p:ph type="title"/>
          </p:nvPr>
        </p:nvSpPr>
        <p:spPr>
          <a:prstGeom prst="rect">
            <a:avLst/>
          </a:prstGeom>
        </p:spPr>
        <p:txBody>
          <a:bodyPr/>
          <a:lstStyle/>
          <a:p>
            <a:pPr/>
            <a:r>
              <a:t>Why Logos? </a:t>
            </a:r>
          </a:p>
        </p:txBody>
      </p:sp>
      <p:sp>
        <p:nvSpPr>
          <p:cNvPr id="237" name="John’s usage must be primary…"/>
          <p:cNvSpPr txBox="1"/>
          <p:nvPr>
            <p:ph type="body" sz="half" idx="1"/>
          </p:nvPr>
        </p:nvSpPr>
        <p:spPr>
          <a:prstGeom prst="rect">
            <a:avLst/>
          </a:prstGeom>
        </p:spPr>
        <p:txBody>
          <a:bodyPr/>
          <a:lstStyle/>
          <a:p>
            <a:pPr>
              <a:buBlip>
                <a:blip r:embed="rId3"/>
              </a:buBlip>
            </a:pPr>
            <a:r>
              <a:t>John’s usage must be primary</a:t>
            </a:r>
          </a:p>
          <a:p>
            <a:pPr lvl="1" marL="1225176" indent="-704476">
              <a:buSzPct val="125000"/>
              <a:buChar char="•"/>
            </a:pPr>
            <a:r>
              <a:t>The rest of the Gospel provides fullest meaning</a:t>
            </a:r>
          </a:p>
          <a:p>
            <a:pPr lvl="1" marL="1225176" indent="-704476">
              <a:buSzPct val="125000"/>
              <a:buChar char="•"/>
            </a:pPr>
            <a:r>
              <a:t>Audience learns to reinterpret from their primarily Greek or Hebrew backgrounds</a:t>
            </a:r>
          </a:p>
          <a:p>
            <a:pPr>
              <a:buBlip>
                <a:blip r:embed="rId3"/>
              </a:buBlip>
            </a:pPr>
            <a:r>
              <a:t>Jesus' divinity (pre-existence; "was God"!)</a:t>
            </a:r>
          </a:p>
          <a:p>
            <a:pPr>
              <a:buBlip>
                <a:blip r:embed="rId3"/>
              </a:buBlip>
            </a:pPr>
            <a:r>
              <a:t>Wisdom</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Wisdom"/>
          <p:cNvSpPr txBox="1"/>
          <p:nvPr>
            <p:ph type="title"/>
          </p:nvPr>
        </p:nvSpPr>
        <p:spPr>
          <a:prstGeom prst="rect">
            <a:avLst/>
          </a:prstGeom>
        </p:spPr>
        <p:txBody>
          <a:bodyPr/>
          <a:lstStyle/>
          <a:p>
            <a:pPr/>
            <a:r>
              <a:t>Wisdom</a:t>
            </a:r>
          </a:p>
        </p:txBody>
      </p:sp>
      <p:sp>
        <p:nvSpPr>
          <p:cNvPr id="242" name="The LORD created me at the beginning of his work,…"/>
          <p:cNvSpPr txBox="1"/>
          <p:nvPr/>
        </p:nvSpPr>
        <p:spPr>
          <a:xfrm>
            <a:off x="1948097" y="4093146"/>
            <a:ext cx="8108189" cy="812050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just">
              <a:defRPr sz="3000"/>
            </a:pPr>
            <a:r>
              <a:t>The LORD created me at the beginning of his work,</a:t>
            </a:r>
          </a:p>
          <a:p>
            <a:pPr algn="just">
              <a:defRPr sz="3000"/>
            </a:pPr>
            <a:r>
              <a:t>the first of his acts of long ago. </a:t>
            </a:r>
          </a:p>
          <a:p>
            <a:pPr algn="just">
              <a:defRPr sz="3000"/>
            </a:pPr>
            <a:r>
              <a:t>Ages ago I was set up,</a:t>
            </a:r>
          </a:p>
          <a:p>
            <a:pPr algn="just">
              <a:defRPr sz="3000"/>
            </a:pPr>
            <a:r>
              <a:t>at the first, before the beginning of the earth. </a:t>
            </a:r>
          </a:p>
          <a:p>
            <a:pPr algn="just">
              <a:defRPr sz="3000"/>
            </a:pPr>
            <a:r>
              <a:t>When there were no depths I was brought forth,</a:t>
            </a:r>
          </a:p>
          <a:p>
            <a:pPr algn="just">
              <a:defRPr sz="3000"/>
            </a:pPr>
            <a:r>
              <a:t>when there were no springs abounding with water... </a:t>
            </a:r>
          </a:p>
          <a:p>
            <a:pPr algn="just">
              <a:defRPr sz="3000"/>
            </a:pPr>
            <a:r>
              <a:t>before the hills, I was brought forth— </a:t>
            </a:r>
          </a:p>
          <a:p>
            <a:pPr algn="just">
              <a:defRPr sz="3000"/>
            </a:pPr>
            <a:r>
              <a:t>when he had not yet made earth and fields,</a:t>
            </a:r>
          </a:p>
          <a:p>
            <a:pPr algn="just">
              <a:defRPr sz="3000"/>
            </a:pPr>
            <a:r>
              <a:t>or the world’s first bits of soil. </a:t>
            </a:r>
          </a:p>
          <a:p>
            <a:pPr algn="just">
              <a:defRPr sz="3000"/>
            </a:pPr>
            <a:r>
              <a:t>When he established the heavens, I was there...</a:t>
            </a:r>
          </a:p>
          <a:p>
            <a:pPr algn="just">
              <a:defRPr sz="3000"/>
            </a:pPr>
            <a:r>
              <a:t>When he marked out the foundations of the earth, </a:t>
            </a:r>
          </a:p>
          <a:p>
            <a:pPr algn="just">
              <a:defRPr sz="3000"/>
            </a:pPr>
            <a:r>
              <a:t>then I was beside him, like a master worker;</a:t>
            </a:r>
          </a:p>
          <a:p>
            <a:pPr algn="just">
              <a:defRPr sz="3000"/>
            </a:pPr>
            <a:r>
              <a:t>and I was daily his delight,</a:t>
            </a:r>
          </a:p>
          <a:p>
            <a:pPr algn="just">
              <a:defRPr sz="3000"/>
            </a:pPr>
            <a:r>
              <a:t>rejoicing before him always, </a:t>
            </a:r>
          </a:p>
          <a:p>
            <a:pPr algn="just">
              <a:defRPr sz="3000"/>
            </a:pPr>
            <a:r>
              <a:t>rejoicing in his inhabited world</a:t>
            </a:r>
          </a:p>
          <a:p>
            <a:pPr algn="just">
              <a:defRPr sz="3000"/>
            </a:pPr>
            <a:r>
              <a:t>and delighting in the human race. </a:t>
            </a:r>
          </a:p>
          <a:p>
            <a:pPr algn="just">
              <a:defRPr sz="3000"/>
            </a:pPr>
            <a:r>
              <a:t>(Prov 8:22-31 edited)</a:t>
            </a:r>
          </a:p>
        </p:txBody>
      </p:sp>
      <p:sp>
        <p:nvSpPr>
          <p:cNvPr id="243" name="Wisdom praises herself,…"/>
          <p:cNvSpPr txBox="1"/>
          <p:nvPr/>
        </p:nvSpPr>
        <p:spPr>
          <a:xfrm>
            <a:off x="10063397" y="4309046"/>
            <a:ext cx="7772401" cy="718070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defRPr sz="3000"/>
            </a:pPr>
            <a:r>
              <a:t>Wisdom praises herself,</a:t>
            </a:r>
          </a:p>
          <a:p>
            <a:pPr algn="just">
              <a:defRPr sz="3000"/>
            </a:pPr>
            <a:r>
              <a:t>and tells of her glory in the midst of her people. </a:t>
            </a:r>
          </a:p>
          <a:p>
            <a:pPr algn="just">
              <a:defRPr sz="3000"/>
            </a:pPr>
            <a:r>
              <a:t>In the assembly of the Most High she opens her mouth,</a:t>
            </a:r>
          </a:p>
          <a:p>
            <a:pPr algn="just">
              <a:defRPr sz="3000"/>
            </a:pPr>
            <a:r>
              <a:t>and in the presence of his hosts she tells of her glory: </a:t>
            </a:r>
          </a:p>
          <a:p>
            <a:pPr algn="just">
              <a:defRPr sz="3000"/>
            </a:pPr>
            <a:r>
              <a:t>“I came forth from the mouth of the Most High,</a:t>
            </a:r>
          </a:p>
          <a:p>
            <a:pPr algn="just">
              <a:defRPr sz="3000"/>
            </a:pPr>
            <a:r>
              <a:t>and covered the earth like a mist. </a:t>
            </a:r>
          </a:p>
          <a:p>
            <a:pPr algn="just">
              <a:defRPr sz="3000"/>
            </a:pPr>
            <a:r>
              <a:t>I dwelt in the highest heavens,</a:t>
            </a:r>
          </a:p>
          <a:p>
            <a:pPr algn="just">
              <a:defRPr sz="3000"/>
            </a:pPr>
            <a:r>
              <a:t>and my throne was in a pillar of cloud. </a:t>
            </a:r>
          </a:p>
          <a:p>
            <a:pPr algn="just">
              <a:defRPr sz="3000"/>
            </a:pPr>
            <a:r>
              <a:t>Alone I compassed the vault of heaven</a:t>
            </a:r>
          </a:p>
          <a:p>
            <a:pPr algn="just">
              <a:defRPr sz="3000"/>
            </a:pPr>
            <a:r>
              <a:t>and traversed the depths of the abyss....Before the ages, in the beginning, he created me, and for all the ages I shall not cease to be.  </a:t>
            </a:r>
          </a:p>
          <a:p>
            <a:pPr algn="just">
              <a:defRPr sz="3000"/>
            </a:pPr>
            <a:r>
              <a:t>(Sirach 24:1-5, 9 edited)</a:t>
            </a:r>
          </a:p>
        </p:txBody>
      </p:sp>
      <p:sp>
        <p:nvSpPr>
          <p:cNvPr id="244" name="All wisdom is from the Lord, and with him it remains forever....Wisdom was created before all other things, and prudent understanding from eternity. The root of wisdom—to whom has it been revealed? Her subtleties—who knows them? (Sirach 1:1, 4)"/>
          <p:cNvSpPr txBox="1"/>
          <p:nvPr/>
        </p:nvSpPr>
        <p:spPr>
          <a:xfrm>
            <a:off x="18345625" y="4309046"/>
            <a:ext cx="4305301" cy="530110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a:defRPr sz="3000"/>
            </a:lvl1pPr>
          </a:lstStyle>
          <a:p>
            <a:pPr/>
            <a:r>
              <a:t>All wisdom is from the Lord, and with him it remains forever....Wisdom was created before all other things, and prudent understanding from eternity. The root of wisdom—to whom has it been revealed? Her subtleties—who knows them? (Sirach 1:1, 4)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George Beasley-Murray, John [WBC], p.10."/>
          <p:cNvSpPr txBox="1"/>
          <p:nvPr>
            <p:ph type="body" idx="21"/>
          </p:nvPr>
        </p:nvSpPr>
        <p:spPr>
          <a:xfrm>
            <a:off x="4833937" y="11264615"/>
            <a:ext cx="14716126" cy="914401"/>
          </a:xfrm>
          <a:prstGeom prst="rect">
            <a:avLst/>
          </a:prstGeom>
        </p:spPr>
        <p:txBody>
          <a:bodyPr/>
          <a:lstStyle/>
          <a:p>
            <a:pPr/>
            <a:r>
              <a:t>George Beasley-Murray, John [WBC], p.10.</a:t>
            </a:r>
          </a:p>
        </p:txBody>
      </p:sp>
      <p:sp>
        <p:nvSpPr>
          <p:cNvPr id="247" name="The employment of the Logos concept in the prologue to the Fourth Gospel is the supreme example within Christian history of the communication of the gospel in terms understood and appreciated by the nations. As Paul stood on Mars Hill and declared, “That"/>
          <p:cNvSpPr txBox="1"/>
          <p:nvPr>
            <p:ph type="body" idx="22"/>
          </p:nvPr>
        </p:nvSpPr>
        <p:spPr>
          <a:xfrm>
            <a:off x="4833937" y="1957909"/>
            <a:ext cx="14716126" cy="9050088"/>
          </a:xfrm>
          <a:prstGeom prst="rect">
            <a:avLst/>
          </a:prstGeom>
        </p:spPr>
        <p:txBody>
          <a:bodyPr/>
          <a:lstStyle>
            <a:lvl1pPr algn="just">
              <a:defRPr spc="-111" sz="3700"/>
            </a:lvl1pPr>
          </a:lstStyle>
          <a:p>
            <a:pPr/>
            <a:r>
              <a:t>The employment of the Logos concept in the prologue to the Fourth Gospel is the supreme example within Christian history of the communication of the gospel in terms understood and appreciated by the nations. As Paul stood on Mars Hill and declared, “That which you worship but do not know, I now proclaim” (Acts 17:23), so the Evangelist set forth to the world of his day thoughts familiar to all about the Logos in relation to God and the world, startlingly modified by the affirmation of the Incarnation, and then went on in the Gospel to tell how the Word acted in the words and deeds of Jesus and brought about the redemption of the nations.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Colossians 1:15-17"/>
          <p:cNvSpPr txBox="1"/>
          <p:nvPr>
            <p:ph type="title"/>
          </p:nvPr>
        </p:nvSpPr>
        <p:spPr>
          <a:prstGeom prst="rect">
            <a:avLst/>
          </a:prstGeom>
        </p:spPr>
        <p:txBody>
          <a:bodyPr/>
          <a:lstStyle/>
          <a:p>
            <a:pPr/>
            <a:r>
              <a:t>Colossians 1:15-17</a:t>
            </a:r>
          </a:p>
        </p:txBody>
      </p:sp>
      <p:sp>
        <p:nvSpPr>
          <p:cNvPr id="250" name="“He is the image of the invisible God, the firstborn of all creation. For by Him all things were created, both in the heavens and on earth, visible and invisible, whether thrones or dominions or rulers or authorities — all things have been created throug"/>
          <p:cNvSpPr txBox="1"/>
          <p:nvPr/>
        </p:nvSpPr>
        <p:spPr>
          <a:xfrm>
            <a:off x="4583906" y="4433608"/>
            <a:ext cx="15251907" cy="48487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just"/>
          </a:lstStyle>
          <a:p>
            <a:pPr/>
            <a:r>
              <a:t>“He is the image of the invisible God, the firstborn of all creation. For by Him all things were created, both in the heavens and on earth, visible and invisible, whether thrones or dominions or rulers or authorities — all things have been created through Him and for Him. He is before all things, and in Him all things hold together.”</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Hebrews 1:1-2"/>
          <p:cNvSpPr txBox="1"/>
          <p:nvPr>
            <p:ph type="title"/>
          </p:nvPr>
        </p:nvSpPr>
        <p:spPr>
          <a:prstGeom prst="rect">
            <a:avLst/>
          </a:prstGeom>
        </p:spPr>
        <p:txBody>
          <a:bodyPr/>
          <a:lstStyle/>
          <a:p>
            <a:pPr/>
            <a:r>
              <a:t>Hebrews 1:1-2</a:t>
            </a:r>
          </a:p>
        </p:txBody>
      </p:sp>
      <p:sp>
        <p:nvSpPr>
          <p:cNvPr id="255" name="“God, after He spoke long ago to the fathers in the prophets in many portions and in many ways, in these last days has spoken to us in His Son, whom He appointed heir of all things, through whom also He made the world.”"/>
          <p:cNvSpPr txBox="1"/>
          <p:nvPr/>
        </p:nvSpPr>
        <p:spPr>
          <a:xfrm>
            <a:off x="4578441" y="4827308"/>
            <a:ext cx="15269767" cy="40613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just"/>
          </a:lstStyle>
          <a:p>
            <a:pPr/>
            <a:r>
              <a:t>“God, after He spoke long ago to the fathers in the prophets in many portions and in many ways, in these last days has spoken to us in His Son, whom He appointed heir of all things, through whom also He made the world.”</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John 1:6–9"/>
          <p:cNvSpPr txBox="1"/>
          <p:nvPr>
            <p:ph type="title"/>
          </p:nvPr>
        </p:nvSpPr>
        <p:spPr>
          <a:prstGeom prst="rect">
            <a:avLst/>
          </a:prstGeom>
        </p:spPr>
        <p:txBody>
          <a:bodyPr/>
          <a:lstStyle/>
          <a:p>
            <a:pPr/>
            <a:r>
              <a:t>John 1:6–9 </a:t>
            </a:r>
          </a:p>
        </p:txBody>
      </p:sp>
      <p:sp>
        <p:nvSpPr>
          <p:cNvPr id="258" name="“There was a man sent from God, whose name was John. He came as a witness to testify to the light, so that all might believe through him. He himself was not the light, but he came to testify to the light. The true light, which enlightens everyone, was co"/>
          <p:cNvSpPr txBox="1"/>
          <p:nvPr/>
        </p:nvSpPr>
        <p:spPr>
          <a:xfrm>
            <a:off x="4589264" y="4827308"/>
            <a:ext cx="15251907" cy="40613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“There was a man </a:t>
            </a:r>
            <a:r>
              <a:rPr>
                <a:solidFill>
                  <a:schemeClr val="accent3">
                    <a:satOff val="20823"/>
                    <a:lumOff val="10104"/>
                  </a:schemeClr>
                </a:solidFill>
              </a:rPr>
              <a:t>sent</a:t>
            </a:r>
            <a:r>
              <a:t> from God, whose name was John. He came as a </a:t>
            </a:r>
            <a:r>
              <a:rPr>
                <a:solidFill>
                  <a:schemeClr val="accent3">
                    <a:satOff val="20823"/>
                    <a:lumOff val="10104"/>
                  </a:schemeClr>
                </a:solidFill>
              </a:rPr>
              <a:t>witness</a:t>
            </a:r>
            <a:r>
              <a:t> to </a:t>
            </a:r>
            <a:r>
              <a:rPr>
                <a:solidFill>
                  <a:schemeClr val="accent3">
                    <a:satOff val="20823"/>
                    <a:lumOff val="10104"/>
                  </a:schemeClr>
                </a:solidFill>
              </a:rPr>
              <a:t>testify</a:t>
            </a:r>
            <a:r>
              <a:t> to the </a:t>
            </a:r>
            <a:r>
              <a:rPr>
                <a:solidFill>
                  <a:schemeClr val="accent3">
                    <a:satOff val="20823"/>
                    <a:lumOff val="10104"/>
                  </a:schemeClr>
                </a:solidFill>
              </a:rPr>
              <a:t>light</a:t>
            </a:r>
            <a:r>
              <a:t>, so that </a:t>
            </a:r>
            <a:r>
              <a:rPr>
                <a:solidFill>
                  <a:schemeClr val="accent3">
                    <a:satOff val="20823"/>
                    <a:lumOff val="10104"/>
                  </a:schemeClr>
                </a:solidFill>
              </a:rPr>
              <a:t>all</a:t>
            </a:r>
            <a:r>
              <a:t> might </a:t>
            </a:r>
            <a:r>
              <a:rPr>
                <a:solidFill>
                  <a:schemeClr val="accent3">
                    <a:satOff val="20823"/>
                    <a:lumOff val="10104"/>
                  </a:schemeClr>
                </a:solidFill>
              </a:rPr>
              <a:t>believe</a:t>
            </a:r>
            <a:r>
              <a:t> through him. He himself was not the </a:t>
            </a:r>
            <a:r>
              <a:rPr>
                <a:solidFill>
                  <a:schemeClr val="accent3">
                    <a:satOff val="20823"/>
                    <a:lumOff val="10104"/>
                  </a:schemeClr>
                </a:solidFill>
              </a:rPr>
              <a:t>light</a:t>
            </a:r>
            <a:r>
              <a:t>, but he came to </a:t>
            </a:r>
            <a:r>
              <a:rPr>
                <a:solidFill>
                  <a:schemeClr val="accent3">
                    <a:satOff val="20823"/>
                    <a:lumOff val="10104"/>
                  </a:schemeClr>
                </a:solidFill>
              </a:rPr>
              <a:t>testify</a:t>
            </a:r>
            <a:r>
              <a:t> to the </a:t>
            </a:r>
            <a:r>
              <a:rPr>
                <a:solidFill>
                  <a:schemeClr val="accent3">
                    <a:satOff val="20823"/>
                    <a:lumOff val="10104"/>
                  </a:schemeClr>
                </a:solidFill>
              </a:rPr>
              <a:t>light</a:t>
            </a:r>
            <a:r>
              <a:t>. The </a:t>
            </a:r>
            <a:r>
              <a:rPr>
                <a:solidFill>
                  <a:schemeClr val="accent3">
                    <a:satOff val="20823"/>
                    <a:lumOff val="10104"/>
                  </a:schemeClr>
                </a:solidFill>
              </a:rPr>
              <a:t>true</a:t>
            </a:r>
            <a:r>
              <a:t> </a:t>
            </a:r>
            <a:r>
              <a:rPr>
                <a:solidFill>
                  <a:schemeClr val="accent3">
                    <a:satOff val="20823"/>
                    <a:lumOff val="10104"/>
                  </a:schemeClr>
                </a:solidFill>
              </a:rPr>
              <a:t>light</a:t>
            </a:r>
            <a:r>
              <a:t>, which enlightens </a:t>
            </a:r>
            <a:r>
              <a:rPr>
                <a:solidFill>
                  <a:schemeClr val="accent3">
                    <a:satOff val="20823"/>
                    <a:lumOff val="10104"/>
                  </a:schemeClr>
                </a:solidFill>
              </a:rPr>
              <a:t>everyone</a:t>
            </a:r>
            <a:r>
              <a:t>, was coming into the </a:t>
            </a:r>
            <a:r>
              <a:rPr>
                <a:solidFill>
                  <a:schemeClr val="accent3">
                    <a:satOff val="20823"/>
                    <a:lumOff val="10104"/>
                  </a:schemeClr>
                </a:solidFill>
              </a:rPr>
              <a:t>world</a:t>
            </a:r>
            <a:r>
              <a:t>.”</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John 1:10-13"/>
          <p:cNvSpPr txBox="1"/>
          <p:nvPr>
            <p:ph type="title"/>
          </p:nvPr>
        </p:nvSpPr>
        <p:spPr>
          <a:prstGeom prst="rect">
            <a:avLst/>
          </a:prstGeom>
        </p:spPr>
        <p:txBody>
          <a:bodyPr/>
          <a:lstStyle/>
          <a:p>
            <a:pPr/>
            <a:r>
              <a:t>John 1:10-13</a:t>
            </a:r>
          </a:p>
        </p:txBody>
      </p:sp>
      <p:sp>
        <p:nvSpPr>
          <p:cNvPr id="263" name="He was in the world, and the world came into being through him; yet the world did not know him. He came to what was his own, and his own people did not accept him. But to all who received him, who believed in his name, he gave power to become children of"/>
          <p:cNvSpPr txBox="1"/>
          <p:nvPr/>
        </p:nvSpPr>
        <p:spPr>
          <a:xfrm>
            <a:off x="4580566" y="4236361"/>
            <a:ext cx="15216189" cy="56361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He was in the </a:t>
            </a:r>
            <a:r>
              <a:rPr>
                <a:solidFill>
                  <a:schemeClr val="accent3">
                    <a:satOff val="20823"/>
                    <a:lumOff val="10104"/>
                  </a:schemeClr>
                </a:solidFill>
              </a:rPr>
              <a:t>world</a:t>
            </a:r>
            <a:r>
              <a:t>, and the </a:t>
            </a:r>
            <a:r>
              <a:rPr>
                <a:solidFill>
                  <a:schemeClr val="accent3">
                    <a:satOff val="20823"/>
                    <a:lumOff val="10104"/>
                  </a:schemeClr>
                </a:solidFill>
              </a:rPr>
              <a:t>world</a:t>
            </a:r>
            <a:r>
              <a:t> </a:t>
            </a:r>
            <a:r>
              <a:rPr>
                <a:solidFill>
                  <a:schemeClr val="accent3">
                    <a:satOff val="20823"/>
                    <a:lumOff val="10104"/>
                  </a:schemeClr>
                </a:solidFill>
              </a:rPr>
              <a:t>came into being through him</a:t>
            </a:r>
            <a:r>
              <a:t>; yet the </a:t>
            </a:r>
            <a:r>
              <a:rPr>
                <a:solidFill>
                  <a:schemeClr val="accent3">
                    <a:satOff val="20823"/>
                    <a:lumOff val="10104"/>
                  </a:schemeClr>
                </a:solidFill>
              </a:rPr>
              <a:t>world</a:t>
            </a:r>
            <a:r>
              <a:t> did not </a:t>
            </a:r>
            <a:r>
              <a:rPr>
                <a:solidFill>
                  <a:schemeClr val="accent3">
                    <a:satOff val="20823"/>
                    <a:lumOff val="10104"/>
                  </a:schemeClr>
                </a:solidFill>
              </a:rPr>
              <a:t>know</a:t>
            </a:r>
            <a:r>
              <a:t> him. He came to what was his own, and his own people did not accept him. But to </a:t>
            </a:r>
            <a:r>
              <a:rPr>
                <a:solidFill>
                  <a:schemeClr val="accent3">
                    <a:satOff val="20823"/>
                    <a:lumOff val="10104"/>
                  </a:schemeClr>
                </a:solidFill>
              </a:rPr>
              <a:t>all</a:t>
            </a:r>
            <a:r>
              <a:t> who received him, </a:t>
            </a:r>
            <a:r>
              <a:rPr>
                <a:solidFill>
                  <a:schemeClr val="accent3">
                    <a:satOff val="20823"/>
                    <a:lumOff val="10104"/>
                  </a:schemeClr>
                </a:solidFill>
              </a:rPr>
              <a:t>who believed in his name</a:t>
            </a:r>
            <a:r>
              <a:t>, he gave power to become </a:t>
            </a:r>
            <a:r>
              <a:rPr>
                <a:solidFill>
                  <a:schemeClr val="accent3">
                    <a:satOff val="20823"/>
                    <a:lumOff val="10104"/>
                  </a:schemeClr>
                </a:solidFill>
              </a:rPr>
              <a:t>children of God</a:t>
            </a:r>
            <a:r>
              <a:t>, who were </a:t>
            </a:r>
            <a:r>
              <a:rPr>
                <a:solidFill>
                  <a:schemeClr val="accent3">
                    <a:satOff val="20823"/>
                    <a:lumOff val="10104"/>
                  </a:schemeClr>
                </a:solidFill>
              </a:rPr>
              <a:t>born</a:t>
            </a:r>
            <a:r>
              <a:t>, not of blood or of the will of the flesh or of the will of man, </a:t>
            </a:r>
            <a:r>
              <a:rPr>
                <a:solidFill>
                  <a:schemeClr val="accent3">
                    <a:satOff val="20823"/>
                    <a:lumOff val="10104"/>
                  </a:schemeClr>
                </a:solidFill>
              </a:rPr>
              <a:t>but of God</a:t>
            </a:r>
            <a:r>
              <a:t>. </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John 1:14-18"/>
          <p:cNvSpPr txBox="1"/>
          <p:nvPr>
            <p:ph type="title"/>
          </p:nvPr>
        </p:nvSpPr>
        <p:spPr>
          <a:prstGeom prst="rect">
            <a:avLst/>
          </a:prstGeom>
        </p:spPr>
        <p:txBody>
          <a:bodyPr/>
          <a:lstStyle/>
          <a:p>
            <a:pPr/>
            <a:r>
              <a:t>John 1:14-18</a:t>
            </a:r>
          </a:p>
        </p:txBody>
      </p:sp>
      <p:sp>
        <p:nvSpPr>
          <p:cNvPr id="268" name="And the Word became flesh and lived among us, and we have seen his glory, the glory as of a father’s only son, full of grace and truth. (John testified to him and cried out, “This was he of whom I said, ‘He who comes after me ranks ahead of me because he"/>
          <p:cNvSpPr txBox="1"/>
          <p:nvPr/>
        </p:nvSpPr>
        <p:spPr>
          <a:xfrm>
            <a:off x="4798218" y="4501870"/>
            <a:ext cx="14751845" cy="79983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And the </a:t>
            </a:r>
            <a:r>
              <a:rPr>
                <a:solidFill>
                  <a:schemeClr val="accent3">
                    <a:satOff val="20823"/>
                    <a:lumOff val="10104"/>
                  </a:schemeClr>
                </a:solidFill>
              </a:rPr>
              <a:t>Word</a:t>
            </a:r>
            <a:r>
              <a:t> </a:t>
            </a:r>
            <a:r>
              <a:rPr>
                <a:solidFill>
                  <a:schemeClr val="accent3">
                    <a:satOff val="20823"/>
                    <a:lumOff val="10104"/>
                  </a:schemeClr>
                </a:solidFill>
              </a:rPr>
              <a:t>became flesh and lived among us</a:t>
            </a:r>
            <a:r>
              <a:t>, and </a:t>
            </a:r>
            <a:r>
              <a:rPr>
                <a:solidFill>
                  <a:schemeClr val="accent3">
                    <a:satOff val="20823"/>
                    <a:lumOff val="10104"/>
                  </a:schemeClr>
                </a:solidFill>
              </a:rPr>
              <a:t>we have seen his</a:t>
            </a:r>
            <a:r>
              <a:t> </a:t>
            </a:r>
            <a:r>
              <a:rPr>
                <a:solidFill>
                  <a:schemeClr val="accent3">
                    <a:satOff val="20823"/>
                    <a:lumOff val="10104"/>
                  </a:schemeClr>
                </a:solidFill>
              </a:rPr>
              <a:t>glory</a:t>
            </a:r>
            <a:r>
              <a:t>, the </a:t>
            </a:r>
            <a:r>
              <a:rPr>
                <a:solidFill>
                  <a:schemeClr val="accent3">
                    <a:satOff val="20823"/>
                    <a:lumOff val="10104"/>
                  </a:schemeClr>
                </a:solidFill>
              </a:rPr>
              <a:t>glory</a:t>
            </a:r>
            <a:r>
              <a:t> as of a </a:t>
            </a:r>
            <a:r>
              <a:rPr>
                <a:solidFill>
                  <a:schemeClr val="accent3">
                    <a:satOff val="20823"/>
                    <a:lumOff val="10104"/>
                  </a:schemeClr>
                </a:solidFill>
              </a:rPr>
              <a:t>father’s</a:t>
            </a:r>
            <a:r>
              <a:t> only </a:t>
            </a:r>
            <a:r>
              <a:rPr>
                <a:solidFill>
                  <a:schemeClr val="accent3">
                    <a:satOff val="20823"/>
                    <a:lumOff val="10104"/>
                  </a:schemeClr>
                </a:solidFill>
              </a:rPr>
              <a:t>son</a:t>
            </a:r>
            <a:r>
              <a:t>, full of grace and </a:t>
            </a:r>
            <a:r>
              <a:rPr>
                <a:solidFill>
                  <a:schemeClr val="accent3">
                    <a:satOff val="20823"/>
                    <a:lumOff val="10104"/>
                  </a:schemeClr>
                </a:solidFill>
              </a:rPr>
              <a:t>truth</a:t>
            </a:r>
            <a:r>
              <a:t>. (John </a:t>
            </a:r>
            <a:r>
              <a:rPr>
                <a:solidFill>
                  <a:schemeClr val="accent3">
                    <a:satOff val="20823"/>
                    <a:lumOff val="10104"/>
                  </a:schemeClr>
                </a:solidFill>
              </a:rPr>
              <a:t>testified</a:t>
            </a:r>
            <a:r>
              <a:t> to him and cried out, “This was he of whom I said, ‘He who comes after me ranks ahead of me because he was </a:t>
            </a:r>
            <a:r>
              <a:rPr>
                <a:solidFill>
                  <a:schemeClr val="accent3">
                    <a:satOff val="20823"/>
                    <a:lumOff val="10104"/>
                  </a:schemeClr>
                </a:solidFill>
              </a:rPr>
              <a:t>before</a:t>
            </a:r>
            <a:r>
              <a:t> me.’”). From his fullness we have all received, grace upon grace. The law indeed was given through Moses; grace and </a:t>
            </a:r>
            <a:r>
              <a:rPr>
                <a:solidFill>
                  <a:schemeClr val="accent3">
                    <a:satOff val="20823"/>
                    <a:lumOff val="10104"/>
                  </a:schemeClr>
                </a:solidFill>
              </a:rPr>
              <a:t>truth</a:t>
            </a:r>
            <a:r>
              <a:t> came through Jesus Christ. No one has ever seen God. It is </a:t>
            </a:r>
            <a:r>
              <a:rPr>
                <a:solidFill>
                  <a:schemeClr val="accent3">
                    <a:satOff val="20823"/>
                    <a:lumOff val="10104"/>
                  </a:schemeClr>
                </a:solidFill>
              </a:rPr>
              <a:t>God the only Son</a:t>
            </a:r>
            <a:r>
              <a:t>, who is close to the </a:t>
            </a:r>
            <a:r>
              <a:rPr>
                <a:solidFill>
                  <a:schemeClr val="accent3">
                    <a:satOff val="20823"/>
                    <a:lumOff val="10104"/>
                  </a:schemeClr>
                </a:solidFill>
              </a:rPr>
              <a:t>Father’s heart</a:t>
            </a:r>
            <a:r>
              <a:t>, who has made him </a:t>
            </a:r>
            <a:r>
              <a:rPr>
                <a:solidFill>
                  <a:schemeClr val="accent3">
                    <a:satOff val="20823"/>
                    <a:lumOff val="10104"/>
                  </a:schemeClr>
                </a:solidFill>
              </a:rPr>
              <a:t>known</a:t>
            </a:r>
            <a:r>
              <a:t>. </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Key Themes/Words:"/>
          <p:cNvSpPr txBox="1"/>
          <p:nvPr>
            <p:ph type="title"/>
          </p:nvPr>
        </p:nvSpPr>
        <p:spPr>
          <a:prstGeom prst="rect">
            <a:avLst/>
          </a:prstGeom>
        </p:spPr>
        <p:txBody>
          <a:bodyPr/>
          <a:lstStyle/>
          <a:p>
            <a:pPr/>
            <a:r>
              <a:t>Key Themes/Words:</a:t>
            </a:r>
          </a:p>
        </p:txBody>
      </p:sp>
      <p:sp>
        <p:nvSpPr>
          <p:cNvPr id="273" name="Light and Darkness…"/>
          <p:cNvSpPr txBox="1"/>
          <p:nvPr>
            <p:ph type="body" sz="half" idx="1"/>
          </p:nvPr>
        </p:nvSpPr>
        <p:spPr>
          <a:prstGeom prst="rect">
            <a:avLst/>
          </a:prstGeom>
        </p:spPr>
        <p:txBody>
          <a:bodyPr/>
          <a:lstStyle/>
          <a:p>
            <a:pPr marL="656709" indent="-656709" defTabSz="640794">
              <a:spcBef>
                <a:spcPts val="4600"/>
              </a:spcBef>
              <a:buBlip>
                <a:blip r:embed="rId3"/>
              </a:buBlip>
              <a:defRPr sz="3587"/>
            </a:pPr>
            <a:r>
              <a:t>Light and Darkness</a:t>
            </a:r>
          </a:p>
          <a:p>
            <a:pPr marL="656709" indent="-656709" defTabSz="640794">
              <a:spcBef>
                <a:spcPts val="4600"/>
              </a:spcBef>
              <a:buBlip>
                <a:blip r:embed="rId3"/>
              </a:buBlip>
              <a:defRPr sz="3587"/>
            </a:pPr>
            <a:r>
              <a:t>Witness/Testimony</a:t>
            </a:r>
          </a:p>
          <a:p>
            <a:pPr marL="656709" indent="-656709" defTabSz="640794">
              <a:spcBef>
                <a:spcPts val="4600"/>
              </a:spcBef>
              <a:buBlip>
                <a:blip r:embed="rId3"/>
              </a:buBlip>
              <a:defRPr sz="3587"/>
            </a:pPr>
            <a:r>
              <a:t>Belief</a:t>
            </a:r>
          </a:p>
          <a:p>
            <a:pPr marL="656709" indent="-656709" defTabSz="640794">
              <a:spcBef>
                <a:spcPts val="4600"/>
              </a:spcBef>
              <a:buBlip>
                <a:blip r:embed="rId3"/>
              </a:buBlip>
              <a:defRPr sz="3587"/>
            </a:pPr>
            <a:r>
              <a:t>Born of God</a:t>
            </a:r>
          </a:p>
          <a:p>
            <a:pPr marL="656709" indent="-656709" defTabSz="640794">
              <a:spcBef>
                <a:spcPts val="4600"/>
              </a:spcBef>
              <a:buBlip>
                <a:blip r:embed="rId3"/>
              </a:buBlip>
              <a:defRPr sz="3587"/>
            </a:pPr>
            <a:r>
              <a:t>Glory</a:t>
            </a:r>
          </a:p>
          <a:p>
            <a:pPr marL="656709" indent="-656709" defTabSz="640794">
              <a:spcBef>
                <a:spcPts val="4600"/>
              </a:spcBef>
              <a:buBlip>
                <a:blip r:embed="rId3"/>
              </a:buBlip>
              <a:defRPr sz="3587"/>
            </a:pPr>
            <a:r>
              <a:t>Truth</a:t>
            </a:r>
          </a:p>
          <a:p>
            <a:pPr marL="656709" indent="-656709" defTabSz="640794">
              <a:spcBef>
                <a:spcPts val="4600"/>
              </a:spcBef>
              <a:buBlip>
                <a:blip r:embed="rId3"/>
              </a:buBlip>
              <a:defRPr sz="3587"/>
            </a:pPr>
            <a:r>
              <a:t>Father-Son—The Father and Son Reveal Each Other (cf. the ‘Johannine thunderbolt’ in Mt 11:27</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Dualism"/>
          <p:cNvSpPr txBox="1"/>
          <p:nvPr>
            <p:ph type="title"/>
          </p:nvPr>
        </p:nvSpPr>
        <p:spPr>
          <a:prstGeom prst="rect">
            <a:avLst/>
          </a:prstGeom>
        </p:spPr>
        <p:txBody>
          <a:bodyPr/>
          <a:lstStyle/>
          <a:p>
            <a:pPr/>
            <a:r>
              <a:t>Dualism</a:t>
            </a:r>
          </a:p>
        </p:txBody>
      </p:sp>
      <p:sp>
        <p:nvSpPr>
          <p:cNvPr id="278" name="Light vs Darkness…"/>
          <p:cNvSpPr txBox="1"/>
          <p:nvPr>
            <p:ph type="body" sz="half" idx="1"/>
          </p:nvPr>
        </p:nvSpPr>
        <p:spPr>
          <a:prstGeom prst="rect">
            <a:avLst/>
          </a:prstGeom>
        </p:spPr>
        <p:txBody>
          <a:bodyPr/>
          <a:lstStyle/>
          <a:p>
            <a:pPr>
              <a:buBlip>
                <a:blip r:embed="rId2"/>
              </a:buBlip>
            </a:pPr>
            <a:r>
              <a:t>Light vs Darkness</a:t>
            </a:r>
          </a:p>
          <a:p>
            <a:pPr>
              <a:buBlip>
                <a:blip r:embed="rId2"/>
              </a:buBlip>
            </a:pPr>
            <a:r>
              <a:t>Spirit vs Flesh</a:t>
            </a:r>
          </a:p>
          <a:p>
            <a:pPr>
              <a:buBlip>
                <a:blip r:embed="rId2"/>
              </a:buBlip>
            </a:pPr>
            <a:r>
              <a:t>World Above vs World Below</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Disciple Jesus Loved"/>
          <p:cNvSpPr txBox="1"/>
          <p:nvPr>
            <p:ph type="title"/>
          </p:nvPr>
        </p:nvSpPr>
        <p:spPr>
          <a:prstGeom prst="rect">
            <a:avLst/>
          </a:prstGeom>
        </p:spPr>
        <p:txBody>
          <a:bodyPr/>
          <a:lstStyle/>
          <a:p>
            <a:pPr/>
            <a:r>
              <a:t>Disciple Jesus Loved</a:t>
            </a:r>
          </a:p>
        </p:txBody>
      </p:sp>
      <p:sp>
        <p:nvSpPr>
          <p:cNvPr id="151" name="John 1:14 And the Word became flesh and lived among us, and we have seen his glory, the glory as of a father’s only son, full of grace and truth.…"/>
          <p:cNvSpPr txBox="1"/>
          <p:nvPr>
            <p:ph type="body" sz="half" idx="1"/>
          </p:nvPr>
        </p:nvSpPr>
        <p:spPr>
          <a:prstGeom prst="rect">
            <a:avLst/>
          </a:prstGeom>
        </p:spPr>
        <p:txBody>
          <a:bodyPr/>
          <a:lstStyle/>
          <a:p>
            <a:pPr marL="639870" indent="-639870" defTabSz="624363">
              <a:spcBef>
                <a:spcPts val="4400"/>
              </a:spcBef>
              <a:buBlip>
                <a:blip r:embed="rId2"/>
              </a:buBlip>
              <a:defRPr sz="3496"/>
            </a:pPr>
            <a:r>
              <a:t>John 1:14 And the Word became flesh and lived among us, and</a:t>
            </a:r>
            <a:r>
              <a:rPr>
                <a:solidFill>
                  <a:schemeClr val="accent3">
                    <a:satOff val="20823"/>
                    <a:lumOff val="10104"/>
                  </a:schemeClr>
                </a:solidFill>
              </a:rPr>
              <a:t> we have seen his glory</a:t>
            </a:r>
            <a:r>
              <a:t>, the glory as of a father’s only son, full of grace and truth. </a:t>
            </a:r>
          </a:p>
          <a:p>
            <a:pPr marL="639870" indent="-639870" defTabSz="624363">
              <a:spcBef>
                <a:spcPts val="4400"/>
              </a:spcBef>
              <a:buBlip>
                <a:blip r:embed="rId2"/>
              </a:buBlip>
              <a:defRPr sz="3496"/>
            </a:pPr>
            <a:r>
              <a:t>John 19:26-27, 35 When Jesus saw his mother and </a:t>
            </a:r>
            <a:r>
              <a:rPr>
                <a:solidFill>
                  <a:schemeClr val="accent3">
                    <a:satOff val="20823"/>
                    <a:lumOff val="10104"/>
                  </a:schemeClr>
                </a:solidFill>
              </a:rPr>
              <a:t>the disciple whom he loved</a:t>
            </a:r>
            <a:r>
              <a:t> standing beside her, he said to his mother, “Woman, here is your son.” Then he said to the disciple, “Here is your mother.” And from that hour the disciple took her into his own home....(</a:t>
            </a:r>
            <a:r>
              <a:rPr>
                <a:solidFill>
                  <a:schemeClr val="accent3">
                    <a:satOff val="20823"/>
                    <a:lumOff val="10104"/>
                  </a:schemeClr>
                </a:solidFill>
              </a:rPr>
              <a:t>He who saw this</a:t>
            </a:r>
            <a:r>
              <a:t> has testified so that you also may believe. His testimony is true, and he knows that he tells the truth.) </a:t>
            </a:r>
          </a:p>
          <a:p>
            <a:pPr marL="639870" indent="-639870" defTabSz="624363">
              <a:spcBef>
                <a:spcPts val="4400"/>
              </a:spcBef>
              <a:buBlip>
                <a:blip r:embed="rId2"/>
              </a:buBlip>
              <a:defRPr sz="3496"/>
            </a:pPr>
            <a:r>
              <a:t>John 21:20, 24 Peter turned and saw </a:t>
            </a:r>
            <a:r>
              <a:rPr>
                <a:solidFill>
                  <a:schemeClr val="accent3">
                    <a:satOff val="20823"/>
                    <a:lumOff val="10104"/>
                  </a:schemeClr>
                </a:solidFill>
              </a:rPr>
              <a:t>the disciple whom Jesus loved</a:t>
            </a:r>
            <a:r>
              <a:t> following them; he was the one who had reclined next to Jesus at the supper and had said, “Lord, who is it that is going to betray you?”....</a:t>
            </a:r>
            <a:r>
              <a:rPr>
                <a:solidFill>
                  <a:schemeClr val="accent3">
                    <a:satOff val="20823"/>
                    <a:lumOff val="10104"/>
                  </a:schemeClr>
                </a:solidFill>
              </a:rPr>
              <a:t>This is the disciple who is testifying to these things and has written them</a:t>
            </a:r>
            <a:r>
              <a:t>, and we know that his testimony is true. </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Chapters 1-11:…"/>
          <p:cNvSpPr txBox="1"/>
          <p:nvPr>
            <p:ph type="title"/>
          </p:nvPr>
        </p:nvSpPr>
        <p:spPr>
          <a:prstGeom prst="rect">
            <a:avLst/>
          </a:prstGeom>
        </p:spPr>
        <p:txBody>
          <a:bodyPr/>
          <a:lstStyle/>
          <a:p>
            <a:pPr defTabSz="706516">
              <a:defRPr spc="-154" sz="7740"/>
            </a:pPr>
            <a:r>
              <a:t>Chapters 1-11: </a:t>
            </a:r>
          </a:p>
          <a:p>
            <a:pPr defTabSz="706516">
              <a:defRPr spc="-154" sz="7740"/>
            </a:pPr>
            <a:r>
              <a:t>Jesus and His Mighty Deeds</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he Testimony of…"/>
          <p:cNvSpPr txBox="1"/>
          <p:nvPr>
            <p:ph type="title"/>
          </p:nvPr>
        </p:nvSpPr>
        <p:spPr>
          <a:prstGeom prst="rect">
            <a:avLst/>
          </a:prstGeom>
        </p:spPr>
        <p:txBody>
          <a:bodyPr/>
          <a:lstStyle/>
          <a:p>
            <a:pPr/>
            <a:r>
              <a:t>The Testimony of </a:t>
            </a:r>
          </a:p>
          <a:p>
            <a:pPr/>
            <a:r>
              <a:t>John the Baptist</a:t>
            </a:r>
          </a:p>
        </p:txBody>
      </p:sp>
      <p:sp>
        <p:nvSpPr>
          <p:cNvPr id="283" name="1:19 Testimony/confession…"/>
          <p:cNvSpPr txBox="1"/>
          <p:nvPr>
            <p:ph type="body" sz="half" idx="1"/>
          </p:nvPr>
        </p:nvSpPr>
        <p:spPr>
          <a:prstGeom prst="rect">
            <a:avLst/>
          </a:prstGeom>
        </p:spPr>
        <p:txBody>
          <a:bodyPr/>
          <a:lstStyle/>
          <a:p>
            <a:pPr marL="766161" indent="-766161" defTabSz="747593">
              <a:spcBef>
                <a:spcPts val="5300"/>
              </a:spcBef>
              <a:buBlip>
                <a:blip r:embed="rId2"/>
              </a:buBlip>
              <a:defRPr sz="4186"/>
            </a:pPr>
            <a:r>
              <a:t>1:19 Testimony/confession</a:t>
            </a:r>
          </a:p>
          <a:p>
            <a:pPr marL="766161" indent="-766161" defTabSz="747593">
              <a:spcBef>
                <a:spcPts val="5300"/>
              </a:spcBef>
              <a:buBlip>
                <a:blip r:embed="rId2"/>
              </a:buBlip>
              <a:defRPr sz="4186"/>
            </a:pPr>
            <a:r>
              <a:t>Isaiah 40:3 "the voice in the wilderness"</a:t>
            </a:r>
          </a:p>
          <a:p>
            <a:pPr marL="766161" indent="-766161" defTabSz="747593">
              <a:spcBef>
                <a:spcPts val="5300"/>
              </a:spcBef>
              <a:buBlip>
                <a:blip r:embed="rId2"/>
              </a:buBlip>
              <a:defRPr sz="4186"/>
            </a:pPr>
            <a:r>
              <a:t>1:26-27 “John answered them, “I baptise with water. Among you stands </a:t>
            </a:r>
            <a:r>
              <a:rPr>
                <a:solidFill>
                  <a:schemeClr val="accent3">
                    <a:satOff val="20823"/>
                    <a:lumOff val="10104"/>
                  </a:schemeClr>
                </a:solidFill>
              </a:rPr>
              <a:t>one whom you do not know</a:t>
            </a:r>
            <a:r>
              <a:t>, the one who is coming after me; I am not worthy to untie the thong of his sandal.””</a:t>
            </a:r>
          </a:p>
          <a:p>
            <a:pPr marL="766161" indent="-766161" defTabSz="747593">
              <a:spcBef>
                <a:spcPts val="5300"/>
              </a:spcBef>
              <a:buBlip>
                <a:blip r:embed="rId2"/>
              </a:buBlip>
              <a:defRPr sz="4186"/>
            </a:pPr>
            <a:r>
              <a:t>1:29, 36: The Lamb of God</a:t>
            </a:r>
          </a:p>
          <a:p>
            <a:pPr marL="766161" indent="-766161" defTabSz="747593">
              <a:spcBef>
                <a:spcPts val="5300"/>
              </a:spcBef>
              <a:buBlip>
                <a:blip r:embed="rId2"/>
              </a:buBlip>
              <a:defRPr sz="4186"/>
            </a:pPr>
            <a:r>
              <a:t>1:34 "And I myself have seen and have testified that this is the </a:t>
            </a:r>
            <a:r>
              <a:rPr>
                <a:solidFill>
                  <a:schemeClr val="accent3">
                    <a:satOff val="20823"/>
                    <a:lumOff val="10104"/>
                  </a:schemeClr>
                </a:solidFill>
              </a:rPr>
              <a:t>Son of God</a:t>
            </a:r>
            <a:r>
              <a:t>.” </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Jesus Gathers…"/>
          <p:cNvSpPr txBox="1"/>
          <p:nvPr>
            <p:ph type="title"/>
          </p:nvPr>
        </p:nvSpPr>
        <p:spPr>
          <a:prstGeom prst="rect">
            <a:avLst/>
          </a:prstGeom>
        </p:spPr>
        <p:txBody>
          <a:bodyPr/>
          <a:lstStyle/>
          <a:p>
            <a:pPr/>
            <a:r>
              <a:t>Jesus Gathers </a:t>
            </a:r>
          </a:p>
          <a:p>
            <a:pPr/>
            <a:r>
              <a:t>Disciples and Titles! </a:t>
            </a:r>
          </a:p>
        </p:txBody>
      </p:sp>
      <p:sp>
        <p:nvSpPr>
          <p:cNvPr id="286" name="1:38 &quot;When Jesus turned and saw them following, he said to them, “What are you looking for?” They said to him, “Rabbi” (which translated means Teacher), “where are you staying?”&quot;…"/>
          <p:cNvSpPr txBox="1"/>
          <p:nvPr>
            <p:ph type="body" sz="half" idx="1"/>
          </p:nvPr>
        </p:nvSpPr>
        <p:spPr>
          <a:prstGeom prst="rect">
            <a:avLst/>
          </a:prstGeom>
        </p:spPr>
        <p:txBody>
          <a:bodyPr/>
          <a:lstStyle/>
          <a:p>
            <a:pPr marL="707225" indent="-707225" defTabSz="690086">
              <a:spcBef>
                <a:spcPts val="4900"/>
              </a:spcBef>
              <a:buBlip>
                <a:blip r:embed="rId2"/>
              </a:buBlip>
              <a:defRPr sz="3864"/>
            </a:pPr>
            <a:r>
              <a:t>1:38 "When Jesus turned and saw them following, he said to them, “What are you looking for?” They said to him, “</a:t>
            </a:r>
            <a:r>
              <a:rPr>
                <a:solidFill>
                  <a:schemeClr val="accent3">
                    <a:satOff val="20823"/>
                    <a:lumOff val="10104"/>
                  </a:schemeClr>
                </a:solidFill>
              </a:rPr>
              <a:t>Rabbi</a:t>
            </a:r>
            <a:r>
              <a:t>” (which translated means Teacher), “where are you staying?”" </a:t>
            </a:r>
          </a:p>
          <a:p>
            <a:pPr marL="707225" indent="-707225" defTabSz="690086">
              <a:spcBef>
                <a:spcPts val="4900"/>
              </a:spcBef>
              <a:buBlip>
                <a:blip r:embed="rId2"/>
              </a:buBlip>
              <a:defRPr sz="3864"/>
            </a:pPr>
            <a:r>
              <a:t>1:41 "He first found his brother Simon and said to him, “We have found the </a:t>
            </a:r>
            <a:r>
              <a:rPr>
                <a:solidFill>
                  <a:schemeClr val="accent3">
                    <a:satOff val="20823"/>
                    <a:lumOff val="10104"/>
                  </a:schemeClr>
                </a:solidFill>
              </a:rPr>
              <a:t>Messiah</a:t>
            </a:r>
            <a:r>
              <a:t>” (which is translated Anointed)."</a:t>
            </a:r>
          </a:p>
          <a:p>
            <a:pPr marL="707225" indent="-707225" defTabSz="690086">
              <a:spcBef>
                <a:spcPts val="4900"/>
              </a:spcBef>
              <a:buBlip>
                <a:blip r:embed="rId2"/>
              </a:buBlip>
              <a:defRPr sz="3864"/>
            </a:pPr>
            <a:r>
              <a:t>1:45 "Philip found Nathanael and said to him, “We have found </a:t>
            </a:r>
            <a:r>
              <a:rPr>
                <a:solidFill>
                  <a:schemeClr val="accent3">
                    <a:satOff val="20823"/>
                    <a:lumOff val="10104"/>
                  </a:schemeClr>
                </a:solidFill>
              </a:rPr>
              <a:t>him about whom Moses in the law and also the prophets wrote</a:t>
            </a:r>
            <a:r>
              <a:t>, Jesus son of Joseph from Nazareth.”"</a:t>
            </a:r>
          </a:p>
          <a:p>
            <a:pPr marL="707225" indent="-707225" defTabSz="690086">
              <a:spcBef>
                <a:spcPts val="4900"/>
              </a:spcBef>
              <a:buBlip>
                <a:blip r:embed="rId2"/>
              </a:buBlip>
              <a:defRPr sz="3864"/>
            </a:pPr>
            <a:r>
              <a:t>1:49 "Nathanael replied, “</a:t>
            </a:r>
            <a:r>
              <a:rPr>
                <a:solidFill>
                  <a:schemeClr val="accent3">
                    <a:satOff val="20823"/>
                    <a:lumOff val="10104"/>
                  </a:schemeClr>
                </a:solidFill>
              </a:rPr>
              <a:t>Rabbi</a:t>
            </a:r>
            <a:r>
              <a:t>, you are the </a:t>
            </a:r>
            <a:r>
              <a:rPr>
                <a:solidFill>
                  <a:schemeClr val="accent3">
                    <a:satOff val="20823"/>
                    <a:lumOff val="10104"/>
                  </a:schemeClr>
                </a:solidFill>
              </a:rPr>
              <a:t>Son of God</a:t>
            </a:r>
            <a:r>
              <a:t>! You are the </a:t>
            </a:r>
            <a:r>
              <a:rPr>
                <a:solidFill>
                  <a:schemeClr val="accent3">
                    <a:satOff val="20823"/>
                    <a:lumOff val="10104"/>
                  </a:schemeClr>
                </a:solidFill>
              </a:rPr>
              <a:t>King of Israel</a:t>
            </a:r>
            <a:r>
              <a:t>!”"</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Water into Wine:…"/>
          <p:cNvSpPr txBox="1"/>
          <p:nvPr>
            <p:ph type="title"/>
          </p:nvPr>
        </p:nvSpPr>
        <p:spPr>
          <a:prstGeom prst="rect">
            <a:avLst/>
          </a:prstGeom>
        </p:spPr>
        <p:txBody>
          <a:bodyPr/>
          <a:lstStyle/>
          <a:p>
            <a:pPr/>
            <a:r>
              <a:t>Water into Wine:</a:t>
            </a:r>
          </a:p>
          <a:p>
            <a:pPr/>
            <a:r>
              <a:t>The First Sign</a:t>
            </a:r>
          </a:p>
        </p:txBody>
      </p:sp>
      <p:sp>
        <p:nvSpPr>
          <p:cNvPr id="289" name="2:11 &quot;Jesus did this, the first of his signs, in Cana of Galilee, and revealed his glory; and his disciples believed in him.&quot;"/>
          <p:cNvSpPr txBox="1"/>
          <p:nvPr>
            <p:ph type="body" sz="half" idx="1"/>
          </p:nvPr>
        </p:nvSpPr>
        <p:spPr>
          <a:prstGeom prst="rect">
            <a:avLst/>
          </a:prstGeom>
        </p:spPr>
        <p:txBody>
          <a:bodyPr/>
          <a:lstStyle/>
          <a:p>
            <a:pPr>
              <a:buBlip>
                <a:blip r:embed="rId2"/>
              </a:buBlip>
            </a:pPr>
            <a:r>
              <a:t>2:11 "Jesus did this, the first of his </a:t>
            </a:r>
            <a:r>
              <a:rPr>
                <a:solidFill>
                  <a:schemeClr val="accent3">
                    <a:satOff val="20823"/>
                    <a:lumOff val="10104"/>
                  </a:schemeClr>
                </a:solidFill>
              </a:rPr>
              <a:t>signs</a:t>
            </a:r>
            <a:r>
              <a:t>, in Cana of Galilee, and revealed his </a:t>
            </a:r>
            <a:r>
              <a:rPr>
                <a:solidFill>
                  <a:schemeClr val="accent3">
                    <a:satOff val="20823"/>
                    <a:lumOff val="10104"/>
                  </a:schemeClr>
                </a:solidFill>
              </a:rPr>
              <a:t>glory</a:t>
            </a:r>
            <a:r>
              <a:t>; and his disciples </a:t>
            </a:r>
            <a:r>
              <a:rPr>
                <a:solidFill>
                  <a:schemeClr val="accent3">
                    <a:satOff val="20823"/>
                    <a:lumOff val="10104"/>
                  </a:schemeClr>
                </a:solidFill>
              </a:rPr>
              <a:t>believed</a:t>
            </a:r>
            <a:r>
              <a:t> in him."</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Festivals"/>
          <p:cNvSpPr txBox="1"/>
          <p:nvPr>
            <p:ph type="title"/>
          </p:nvPr>
        </p:nvSpPr>
        <p:spPr>
          <a:prstGeom prst="rect">
            <a:avLst/>
          </a:prstGeom>
        </p:spPr>
        <p:txBody>
          <a:bodyPr/>
          <a:lstStyle/>
          <a:p>
            <a:pPr/>
            <a:r>
              <a:t>Festivals</a:t>
            </a:r>
          </a:p>
        </p:txBody>
      </p:sp>
      <p:sp>
        <p:nvSpPr>
          <p:cNvPr id="292" name="2:13 &quot;The Passover of the Jews was near, and Jesus went up to Jerusalem.&quot;…"/>
          <p:cNvSpPr txBox="1"/>
          <p:nvPr>
            <p:ph type="body" sz="half" idx="1"/>
          </p:nvPr>
        </p:nvSpPr>
        <p:spPr>
          <a:prstGeom prst="rect">
            <a:avLst/>
          </a:prstGeom>
        </p:spPr>
        <p:txBody>
          <a:bodyPr/>
          <a:lstStyle/>
          <a:p>
            <a:pPr>
              <a:buBlip>
                <a:blip r:embed="rId3"/>
              </a:buBlip>
            </a:pPr>
            <a:r>
              <a:t>2:13 "The Passover of the Jews was near, and Jesus went up to Jerusalem."</a:t>
            </a:r>
          </a:p>
          <a:p>
            <a:pPr lvl="1" marL="1225176" indent="-704476">
              <a:buSzPct val="125000"/>
              <a:buChar char="•"/>
            </a:pPr>
            <a:r>
              <a:t>3 x Passover = 3 year ministry?</a:t>
            </a:r>
          </a:p>
          <a:p>
            <a:pPr>
              <a:buBlip>
                <a:blip r:embed="rId3"/>
              </a:buBlip>
            </a:pPr>
            <a:r>
              <a:t>Tabernacles/Booths </a:t>
            </a:r>
          </a:p>
          <a:p>
            <a:pPr>
              <a:buBlip>
                <a:blip r:embed="rId3"/>
              </a:buBlip>
            </a:pPr>
            <a:r>
              <a:t>Hanukkah (aka Festival of Lights)</a:t>
            </a:r>
          </a:p>
          <a:p>
            <a:pPr>
              <a:buBlip>
                <a:blip r:embed="rId3"/>
              </a:buBlip>
            </a:pPr>
            <a:r>
              <a:t>Unspecified feast in 5:1 (Pentecost?)</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Second Passover (6:4f)"/>
          <p:cNvSpPr txBox="1"/>
          <p:nvPr>
            <p:ph type="title"/>
          </p:nvPr>
        </p:nvSpPr>
        <p:spPr>
          <a:prstGeom prst="rect">
            <a:avLst/>
          </a:prstGeom>
        </p:spPr>
        <p:txBody>
          <a:bodyPr/>
          <a:lstStyle/>
          <a:p>
            <a:pPr/>
            <a:r>
              <a:t>Second Passover (6:4f)</a:t>
            </a:r>
          </a:p>
        </p:txBody>
      </p:sp>
      <p:sp>
        <p:nvSpPr>
          <p:cNvPr id="297" name="Exodus…"/>
          <p:cNvSpPr txBox="1"/>
          <p:nvPr>
            <p:ph type="body" sz="half" idx="1"/>
          </p:nvPr>
        </p:nvSpPr>
        <p:spPr>
          <a:prstGeom prst="rect">
            <a:avLst/>
          </a:prstGeom>
        </p:spPr>
        <p:txBody>
          <a:bodyPr/>
          <a:lstStyle/>
          <a:p>
            <a:pPr>
              <a:buBlip>
                <a:blip r:embed="rId3"/>
              </a:buBlip>
            </a:pPr>
            <a:r>
              <a:t>Exodus </a:t>
            </a:r>
          </a:p>
          <a:p>
            <a:pPr lvl="1" marL="1225176" indent="-704476">
              <a:buSzPct val="125000"/>
              <a:buChar char="•"/>
            </a:pPr>
            <a:r>
              <a:t>Feeding of the 5,000</a:t>
            </a:r>
          </a:p>
          <a:p>
            <a:pPr lvl="2" marL="1873623" indent="-756023">
              <a:buSzPct val="100000"/>
              <a:buAutoNum type="arabicPeriod" startAt="1"/>
            </a:pPr>
            <a:r>
              <a:t>Manna</a:t>
            </a:r>
          </a:p>
          <a:p>
            <a:pPr lvl="1" marL="1225176" indent="-704476">
              <a:buSzPct val="125000"/>
              <a:buChar char="•"/>
            </a:pPr>
            <a:r>
              <a:t>Walking on water</a:t>
            </a:r>
          </a:p>
          <a:p>
            <a:pPr lvl="2" marL="1873623" indent="-756023">
              <a:buSzPct val="100000"/>
              <a:buAutoNum type="arabicPeriod" startAt="2"/>
            </a:pPr>
            <a:r>
              <a:t>Escape through the Red Sea</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6:30-35 “So they said to him, “What sign are you going to give us then, so that we may see it and believe you? What work are you performing? Our ancestors ate the manna in the wilderness; as it is written, ‘He gave them bread from heaven to eat.’” Then J"/>
          <p:cNvSpPr txBox="1"/>
          <p:nvPr>
            <p:ph type="body" idx="1"/>
          </p:nvPr>
        </p:nvSpPr>
        <p:spPr>
          <a:prstGeom prst="rect">
            <a:avLst/>
          </a:prstGeom>
        </p:spPr>
        <p:txBody>
          <a:bodyPr/>
          <a:lstStyle/>
          <a:p>
            <a:pPr marL="0" indent="0">
              <a:buSzTx/>
              <a:buNone/>
            </a:pPr>
            <a:r>
              <a:t>6:30-35 “So they said to him, “What sign are you going to give us then, so that we may see it and believe you? What work are you performing?</a:t>
            </a:r>
            <a:r>
              <a:rPr>
                <a:solidFill>
                  <a:schemeClr val="accent3">
                    <a:satOff val="20823"/>
                    <a:lumOff val="10104"/>
                  </a:schemeClr>
                </a:solidFill>
              </a:rPr>
              <a:t> Our ancestors ate the manna in the wilderness; as it is written, ‘He gave them bread from heaven to eat.’”</a:t>
            </a:r>
            <a:r>
              <a:t> Then Jesus said to them, “Very truly, I tell you, it was not Moses who gave you the bread from heaven, but it is </a:t>
            </a:r>
            <a:r>
              <a:rPr>
                <a:solidFill>
                  <a:schemeClr val="accent3">
                    <a:satOff val="20823"/>
                    <a:lumOff val="10104"/>
                  </a:schemeClr>
                </a:solidFill>
              </a:rPr>
              <a:t>my Father</a:t>
            </a:r>
            <a:r>
              <a:t> who gives you the </a:t>
            </a:r>
            <a:r>
              <a:rPr>
                <a:solidFill>
                  <a:schemeClr val="accent3">
                    <a:satOff val="20823"/>
                    <a:lumOff val="10104"/>
                  </a:schemeClr>
                </a:solidFill>
              </a:rPr>
              <a:t>true bread</a:t>
            </a:r>
            <a:r>
              <a:t> from heaven. For the bread of God is that which comes down from heaven and gives life to the world.” They said to him, “Sir, give us this bread always.” Jesus said to them, “</a:t>
            </a:r>
            <a:r>
              <a:rPr>
                <a:solidFill>
                  <a:schemeClr val="accent3">
                    <a:satOff val="20823"/>
                    <a:lumOff val="10104"/>
                  </a:schemeClr>
                </a:solidFill>
              </a:rPr>
              <a:t>I am the bread of life</a:t>
            </a:r>
            <a:r>
              <a:t>. Whoever comes to me will never be hungry, and whoever believes in me will never be thirsty.”</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Feast of Tabernacles (chs.7-8)"/>
          <p:cNvSpPr txBox="1"/>
          <p:nvPr>
            <p:ph type="title"/>
          </p:nvPr>
        </p:nvSpPr>
        <p:spPr>
          <a:prstGeom prst="rect">
            <a:avLst/>
          </a:prstGeom>
        </p:spPr>
        <p:txBody>
          <a:bodyPr/>
          <a:lstStyle/>
          <a:p>
            <a:pPr/>
            <a:r>
              <a:t>Feast of Tabernacles (chs.7-8)</a:t>
            </a:r>
          </a:p>
        </p:txBody>
      </p:sp>
      <p:sp>
        <p:nvSpPr>
          <p:cNvPr id="304" name="7:37-38 &quot;On the last day of the festival, the great day, while Jesus was standing there, he cried out, “Let anyone who is thirsty come to me,  and let the one who believes in me drink. As the scripture has said, ‘Out of the believer’s heart shall flow ri"/>
          <p:cNvSpPr txBox="1"/>
          <p:nvPr>
            <p:ph type="body" sz="half" idx="1"/>
          </p:nvPr>
        </p:nvSpPr>
        <p:spPr>
          <a:prstGeom prst="rect">
            <a:avLst/>
          </a:prstGeom>
        </p:spPr>
        <p:txBody>
          <a:bodyPr/>
          <a:lstStyle/>
          <a:p>
            <a:pPr marL="648290" indent="-648290" defTabSz="632579">
              <a:spcBef>
                <a:spcPts val="4500"/>
              </a:spcBef>
              <a:buBlip>
                <a:blip r:embed="rId2"/>
              </a:buBlip>
              <a:defRPr sz="3541"/>
            </a:pPr>
            <a:r>
              <a:t>7:37-38 "On the last day of the festival, the great day, while Jesus was standing there, he cried out, “</a:t>
            </a:r>
            <a:r>
              <a:rPr>
                <a:solidFill>
                  <a:schemeClr val="accent3">
                    <a:satOff val="20823"/>
                    <a:lumOff val="10104"/>
                  </a:schemeClr>
                </a:solidFill>
              </a:rPr>
              <a:t>Let anyone who is thirsty come to me</a:t>
            </a:r>
            <a:r>
              <a:t>,  and let the one who believes in me drink. As the scripture has said, ‘Out of the believer’s heart shall flow rivers of </a:t>
            </a:r>
            <a:r>
              <a:rPr>
                <a:solidFill>
                  <a:schemeClr val="accent3">
                    <a:satOff val="20823"/>
                    <a:lumOff val="10104"/>
                  </a:schemeClr>
                </a:solidFill>
              </a:rPr>
              <a:t>living water.</a:t>
            </a:r>
            <a:r>
              <a:t>’”</a:t>
            </a:r>
          </a:p>
          <a:p>
            <a:pPr lvl="1" marL="943385" indent="-542446" defTabSz="632579">
              <a:spcBef>
                <a:spcPts val="4500"/>
              </a:spcBef>
              <a:buSzPct val="125000"/>
              <a:buChar char="•"/>
              <a:defRPr sz="3541"/>
            </a:pPr>
            <a:r>
              <a:t>Ezekiel 47:1 and Zechariah 14:8</a:t>
            </a:r>
          </a:p>
          <a:p>
            <a:pPr lvl="1" marL="943385" indent="-542446" defTabSz="632579">
              <a:spcBef>
                <a:spcPts val="4500"/>
              </a:spcBef>
              <a:buSzPct val="125000"/>
              <a:buChar char="•"/>
              <a:defRPr sz="3541"/>
            </a:pPr>
            <a:r>
              <a:t>Priests carried water every day from Siloam to pour out at the altar</a:t>
            </a:r>
          </a:p>
          <a:p>
            <a:pPr marL="648290" indent="-648290" defTabSz="632579">
              <a:spcBef>
                <a:spcPts val="4500"/>
              </a:spcBef>
              <a:buBlip>
                <a:blip r:embed="rId2"/>
              </a:buBlip>
              <a:defRPr sz="3541"/>
            </a:pPr>
            <a:r>
              <a:t>8:12 Again Jesus spoke to them, saying, “</a:t>
            </a:r>
            <a:r>
              <a:rPr>
                <a:solidFill>
                  <a:schemeClr val="accent3">
                    <a:satOff val="20823"/>
                    <a:lumOff val="10104"/>
                  </a:schemeClr>
                </a:solidFill>
              </a:rPr>
              <a:t>I am the light of the world</a:t>
            </a:r>
            <a:r>
              <a:t>. Whoever follows me will never walk in darkness but will have the light of life.” </a:t>
            </a:r>
          </a:p>
          <a:p>
            <a:pPr lvl="1" marL="943385" indent="-542446" defTabSz="632579">
              <a:spcBef>
                <a:spcPts val="4500"/>
              </a:spcBef>
              <a:buSzPct val="125000"/>
              <a:buChar char="•"/>
              <a:defRPr sz="3541"/>
            </a:pPr>
            <a:r>
              <a:t>Spectacular torchlight ceremony with dancing in the Court of Women to remember the pillar of fire</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6" name="Image" descr="Image"/>
          <p:cNvPicPr>
            <a:picLocks noChangeAspect="1"/>
          </p:cNvPicPr>
          <p:nvPr>
            <p:ph type="pic" idx="21"/>
          </p:nvPr>
        </p:nvPicPr>
        <p:blipFill>
          <a:blip r:embed="rId2">
            <a:extLst/>
          </a:blip>
          <a:srcRect l="6291" t="0" r="6291" b="0"/>
          <a:stretch>
            <a:fillRect/>
          </a:stretch>
        </p:blipFill>
        <p:spPr>
          <a:xfrm>
            <a:off x="470098" y="-1933377"/>
            <a:ext cx="23443759" cy="17582818"/>
          </a:xfrm>
          <a:prstGeom prst="rect">
            <a:avLst/>
          </a:prstGeom>
        </p:spPr>
      </p:pic>
      <p:sp>
        <p:nvSpPr>
          <p:cNvPr id="307" name="Image: ESV Study Bible"/>
          <p:cNvSpPr txBox="1"/>
          <p:nvPr/>
        </p:nvSpPr>
        <p:spPr>
          <a:xfrm>
            <a:off x="618703" y="12533537"/>
            <a:ext cx="6211444" cy="91178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rgbClr val="000000"/>
                </a:solidFill>
              </a:defRPr>
            </a:lvl1pPr>
          </a:lstStyle>
          <a:p>
            <a:pPr/>
            <a:r>
              <a:t>Image: ESV Study Bible</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Read ch. 3.…"/>
          <p:cNvSpPr txBox="1"/>
          <p:nvPr>
            <p:ph type="body" idx="22"/>
          </p:nvPr>
        </p:nvSpPr>
        <p:spPr>
          <a:xfrm>
            <a:off x="4833937" y="4114226"/>
            <a:ext cx="14716126" cy="4737454"/>
          </a:xfrm>
          <a:prstGeom prst="rect">
            <a:avLst/>
          </a:prstGeom>
        </p:spPr>
        <p:txBody>
          <a:bodyPr/>
          <a:lstStyle/>
          <a:p>
            <a:pPr/>
            <a:r>
              <a:t>Read ch. 3. </a:t>
            </a:r>
          </a:p>
          <a:p>
            <a:pPr/>
            <a:r>
              <a:t>Where does Jesus' speech end? </a:t>
            </a:r>
          </a:p>
          <a:p>
            <a:pPr/>
            <a:r>
              <a:t>At v. 21, or earlier?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Lazarus?"/>
          <p:cNvSpPr txBox="1"/>
          <p:nvPr>
            <p:ph type="title"/>
          </p:nvPr>
        </p:nvSpPr>
        <p:spPr>
          <a:prstGeom prst="rect">
            <a:avLst/>
          </a:prstGeom>
        </p:spPr>
        <p:txBody>
          <a:bodyPr/>
          <a:lstStyle/>
          <a:p>
            <a:pPr/>
            <a:r>
              <a:t>Lazarus?</a:t>
            </a:r>
          </a:p>
        </p:txBody>
      </p:sp>
      <p:sp>
        <p:nvSpPr>
          <p:cNvPr id="154" name="11:3 So the sisters sent a message to Jesus, “Lord, he whom you love is ill.”"/>
          <p:cNvSpPr txBox="1"/>
          <p:nvPr>
            <p:ph type="body" sz="half" idx="1"/>
          </p:nvPr>
        </p:nvSpPr>
        <p:spPr>
          <a:prstGeom prst="rect">
            <a:avLst/>
          </a:prstGeom>
        </p:spPr>
        <p:txBody>
          <a:bodyPr/>
          <a:lstStyle>
            <a:lvl1pPr>
              <a:buBlip>
                <a:blip r:embed="rId2"/>
              </a:buBlip>
            </a:lvl1pPr>
          </a:lstStyle>
          <a:p>
            <a:pPr/>
            <a:r>
              <a:t>11:3 So the sisters sent a message to Jesus, “Lord, he whom you love is ill.” </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1" name="Screenshot 2021-11-02 at 17.05.47.png" descr="Screenshot 2021-11-02 at 17.05.47.png"/>
          <p:cNvPicPr>
            <a:picLocks noChangeAspect="1"/>
          </p:cNvPicPr>
          <p:nvPr>
            <p:ph type="pic" idx="21"/>
          </p:nvPr>
        </p:nvPicPr>
        <p:blipFill>
          <a:blip r:embed="rId3">
            <a:extLst/>
          </a:blip>
          <a:srcRect l="8333" t="0" r="8333" b="0"/>
          <a:stretch>
            <a:fillRect/>
          </a:stretch>
        </p:blipFill>
        <p:spPr>
          <a:xfrm>
            <a:off x="384499" y="-2192130"/>
            <a:ext cx="24133679" cy="18100260"/>
          </a:xfrm>
          <a:prstGeom prst="rect">
            <a:avLst/>
          </a:prstGeom>
        </p:spPr>
      </p:pic>
      <p:sp>
        <p:nvSpPr>
          <p:cNvPr id="312" name="https://manuscripts.csntm.org/"/>
          <p:cNvSpPr txBox="1"/>
          <p:nvPr/>
        </p:nvSpPr>
        <p:spPr>
          <a:xfrm rot="5400000">
            <a:off x="19441289" y="4047431"/>
            <a:ext cx="8400670" cy="91178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a:solidFill>
                  <a:srgbClr val="FF2600"/>
                </a:solidFill>
              </a:defRPr>
            </a:lvl1pPr>
          </a:lstStyle>
          <a:p>
            <a:pPr/>
            <a:r>
              <a:t>https://manuscripts.csntm.org/</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Chapter 3"/>
          <p:cNvSpPr txBox="1"/>
          <p:nvPr>
            <p:ph type="title"/>
          </p:nvPr>
        </p:nvSpPr>
        <p:spPr>
          <a:prstGeom prst="rect">
            <a:avLst/>
          </a:prstGeom>
        </p:spPr>
        <p:txBody>
          <a:bodyPr/>
          <a:lstStyle/>
          <a:p>
            <a:pPr/>
            <a:r>
              <a:t>Chapter 3</a:t>
            </a:r>
          </a:p>
        </p:txBody>
      </p:sp>
      <p:sp>
        <p:nvSpPr>
          <p:cNvPr id="317" name="Water and Spirit: &quot;Jesus answered, “Very truly, I tell you, no one can enter the kingdom of God without being born of water and Spirit.  What is born of the flesh is flesh, and what is born of the Spirit is spirit.&quot; (3:5-6)…"/>
          <p:cNvSpPr txBox="1"/>
          <p:nvPr>
            <p:ph type="body" sz="half" idx="1"/>
          </p:nvPr>
        </p:nvSpPr>
        <p:spPr>
          <a:prstGeom prst="rect">
            <a:avLst/>
          </a:prstGeom>
        </p:spPr>
        <p:txBody>
          <a:bodyPr/>
          <a:lstStyle/>
          <a:p>
            <a:pPr marL="782999" indent="-782999" defTabSz="764024">
              <a:spcBef>
                <a:spcPts val="5400"/>
              </a:spcBef>
              <a:buBlip>
                <a:blip r:embed="rId2"/>
              </a:buBlip>
              <a:defRPr sz="4278"/>
            </a:pPr>
            <a:r>
              <a:t>Water and Spirit: "Jesus answered, “Very truly, I tell you, no one can enter the kingdom of God without being born of </a:t>
            </a:r>
            <a:r>
              <a:rPr>
                <a:solidFill>
                  <a:schemeClr val="accent3">
                    <a:satOff val="20823"/>
                    <a:lumOff val="10104"/>
                  </a:schemeClr>
                </a:solidFill>
              </a:rPr>
              <a:t>water and Spirit</a:t>
            </a:r>
            <a:r>
              <a:t>.  What is born of the flesh is flesh, and what is born of the Spirit is spirit." (3:5-6) </a:t>
            </a:r>
          </a:p>
          <a:p>
            <a:pPr marL="782999" indent="-782999" defTabSz="764024">
              <a:spcBef>
                <a:spcPts val="5400"/>
              </a:spcBef>
              <a:buBlip>
                <a:blip r:embed="rId2"/>
              </a:buBlip>
              <a:defRPr sz="4278"/>
            </a:pPr>
            <a:r>
              <a:t>Testimony again: “Very truly, I tell you, we speak of what </a:t>
            </a:r>
            <a:r>
              <a:rPr>
                <a:solidFill>
                  <a:schemeClr val="accent3">
                    <a:satOff val="20823"/>
                    <a:lumOff val="10104"/>
                  </a:schemeClr>
                </a:solidFill>
              </a:rPr>
              <a:t>we know and testify to what we have seen</a:t>
            </a:r>
            <a:r>
              <a:t>; yet you do not receive our </a:t>
            </a:r>
            <a:r>
              <a:rPr>
                <a:solidFill>
                  <a:schemeClr val="accent3">
                    <a:satOff val="20823"/>
                    <a:lumOff val="10104"/>
                  </a:schemeClr>
                </a:solidFill>
              </a:rPr>
              <a:t>testimony</a:t>
            </a:r>
            <a:r>
              <a:t>." (3:11)</a:t>
            </a:r>
          </a:p>
          <a:p>
            <a:pPr marL="782999" indent="-782999" defTabSz="764024">
              <a:spcBef>
                <a:spcPts val="5400"/>
              </a:spcBef>
              <a:buBlip>
                <a:blip r:embed="rId2"/>
              </a:buBlip>
              <a:defRPr sz="4278"/>
            </a:pPr>
            <a:r>
              <a:t>Lifted up: "And just as Moses </a:t>
            </a:r>
            <a:r>
              <a:rPr>
                <a:solidFill>
                  <a:schemeClr val="accent3">
                    <a:satOff val="20823"/>
                    <a:lumOff val="10104"/>
                  </a:schemeClr>
                </a:solidFill>
              </a:rPr>
              <a:t>lifted up</a:t>
            </a:r>
            <a:r>
              <a:t> the serpent in the wilderness, so must the Son of Man be </a:t>
            </a:r>
            <a:r>
              <a:rPr>
                <a:solidFill>
                  <a:schemeClr val="accent3">
                    <a:satOff val="20823"/>
                    <a:lumOff val="10104"/>
                  </a:schemeClr>
                </a:solidFill>
              </a:rPr>
              <a:t>lifted up</a:t>
            </a:r>
            <a:r>
              <a:t>, that </a:t>
            </a:r>
            <a:r>
              <a:rPr>
                <a:solidFill>
                  <a:schemeClr val="accent3">
                    <a:satOff val="20823"/>
                    <a:lumOff val="10104"/>
                  </a:schemeClr>
                </a:solidFill>
              </a:rPr>
              <a:t>whoever</a:t>
            </a:r>
            <a:r>
              <a:t> believes in him may have </a:t>
            </a:r>
            <a:r>
              <a:rPr>
                <a:solidFill>
                  <a:schemeClr val="accent3">
                    <a:satOff val="20823"/>
                    <a:lumOff val="10104"/>
                  </a:schemeClr>
                </a:solidFill>
              </a:rPr>
              <a:t>eternal life</a:t>
            </a:r>
            <a:r>
              <a:t>." (3:14-15)</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John's Use of Misunderstandings"/>
          <p:cNvSpPr txBox="1"/>
          <p:nvPr>
            <p:ph type="title"/>
          </p:nvPr>
        </p:nvSpPr>
        <p:spPr>
          <a:prstGeom prst="rect">
            <a:avLst/>
          </a:prstGeom>
        </p:spPr>
        <p:txBody>
          <a:bodyPr/>
          <a:lstStyle/>
          <a:p>
            <a:pPr/>
            <a:r>
              <a:t>John's Use of Misunderstandings</a:t>
            </a:r>
          </a:p>
        </p:txBody>
      </p:sp>
      <p:sp>
        <p:nvSpPr>
          <p:cNvPr id="320" name="Ch.3: Nicodemus misunderstands Jesus about being born again…"/>
          <p:cNvSpPr txBox="1"/>
          <p:nvPr>
            <p:ph type="body" sz="half" idx="1"/>
          </p:nvPr>
        </p:nvSpPr>
        <p:spPr>
          <a:prstGeom prst="rect">
            <a:avLst/>
          </a:prstGeom>
        </p:spPr>
        <p:txBody>
          <a:bodyPr/>
          <a:lstStyle/>
          <a:p>
            <a:pPr>
              <a:buBlip>
                <a:blip r:embed="rId2"/>
              </a:buBlip>
            </a:pPr>
            <a:r>
              <a:t>Ch.3: Nicodemus misunderstands Jesus about being born again</a:t>
            </a:r>
          </a:p>
          <a:p>
            <a:pPr>
              <a:buBlip>
                <a:blip r:embed="rId2"/>
              </a:buBlip>
            </a:pPr>
            <a:r>
              <a:t>Ch.4: The Woman at the well thinks Jesus is talking about the water in the well</a:t>
            </a:r>
          </a:p>
          <a:p>
            <a:pPr>
              <a:buBlip>
                <a:blip r:embed="rId2"/>
              </a:buBlip>
            </a:pPr>
            <a:r>
              <a:t>Ch.6: People think Jesus is talking about (1) real bread, and (2) his actual flesh and blood</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even 'Signs'"/>
          <p:cNvSpPr txBox="1"/>
          <p:nvPr>
            <p:ph type="title"/>
          </p:nvPr>
        </p:nvSpPr>
        <p:spPr>
          <a:prstGeom prst="rect">
            <a:avLst/>
          </a:prstGeom>
        </p:spPr>
        <p:txBody>
          <a:bodyPr/>
          <a:lstStyle/>
          <a:p>
            <a:pPr/>
            <a:r>
              <a:t>Seven 'Signs'</a:t>
            </a:r>
          </a:p>
        </p:txBody>
      </p:sp>
      <p:sp>
        <p:nvSpPr>
          <p:cNvPr id="323" name="Water into Wine (2:1-11)…"/>
          <p:cNvSpPr txBox="1"/>
          <p:nvPr>
            <p:ph type="body" sz="half" idx="1"/>
          </p:nvPr>
        </p:nvSpPr>
        <p:spPr>
          <a:prstGeom prst="rect">
            <a:avLst/>
          </a:prstGeom>
        </p:spPr>
        <p:txBody>
          <a:bodyPr/>
          <a:lstStyle/>
          <a:p>
            <a:pPr marL="627499" indent="-627499" defTabSz="681870">
              <a:spcBef>
                <a:spcPts val="4900"/>
              </a:spcBef>
              <a:buSzPct val="100000"/>
              <a:buAutoNum type="arabicPeriod" startAt="1"/>
              <a:defRPr sz="3818"/>
            </a:pPr>
            <a:r>
              <a:t>Water into Wine (2:1-11)</a:t>
            </a:r>
          </a:p>
          <a:p>
            <a:pPr marL="627499" indent="-627499" defTabSz="681870">
              <a:spcBef>
                <a:spcPts val="4900"/>
              </a:spcBef>
              <a:buSzPct val="100000"/>
              <a:buAutoNum type="arabicPeriod" startAt="1"/>
              <a:defRPr sz="3818"/>
            </a:pPr>
            <a:r>
              <a:t>Healing the Official's Son (4:43-54)</a:t>
            </a:r>
          </a:p>
          <a:p>
            <a:pPr marL="627499" indent="-627499" defTabSz="681870">
              <a:spcBef>
                <a:spcPts val="4900"/>
              </a:spcBef>
              <a:buSzPct val="100000"/>
              <a:buAutoNum type="arabicPeriod" startAt="1"/>
              <a:defRPr sz="3818"/>
            </a:pPr>
            <a:r>
              <a:t>Healing the Paralytic (5:1-15)</a:t>
            </a:r>
          </a:p>
          <a:p>
            <a:pPr marL="627499" indent="-627499" defTabSz="681870">
              <a:spcBef>
                <a:spcPts val="4900"/>
              </a:spcBef>
              <a:buSzPct val="100000"/>
              <a:buAutoNum type="arabicPeriod" startAt="1"/>
              <a:defRPr sz="3818"/>
            </a:pPr>
            <a:r>
              <a:t>Feeding the 5,000 (6:1-15)</a:t>
            </a:r>
          </a:p>
          <a:p>
            <a:pPr marL="627499" indent="-627499" defTabSz="681870">
              <a:spcBef>
                <a:spcPts val="4900"/>
              </a:spcBef>
              <a:buSzPct val="100000"/>
              <a:buAutoNum type="arabicPeriod" startAt="1"/>
              <a:defRPr sz="3818"/>
            </a:pPr>
            <a:r>
              <a:t>Walking on Water (6:16-24)</a:t>
            </a:r>
          </a:p>
          <a:p>
            <a:pPr marL="627499" indent="-627499" defTabSz="681870">
              <a:spcBef>
                <a:spcPts val="4900"/>
              </a:spcBef>
              <a:buSzPct val="100000"/>
              <a:buAutoNum type="arabicPeriod" startAt="1"/>
              <a:defRPr sz="3818"/>
            </a:pPr>
            <a:r>
              <a:t>Healing the Man Born Blind (9:1-41)</a:t>
            </a:r>
          </a:p>
          <a:p>
            <a:pPr marL="627499" indent="-627499" defTabSz="681870">
              <a:spcBef>
                <a:spcPts val="4900"/>
              </a:spcBef>
              <a:buSzPct val="100000"/>
              <a:buAutoNum type="arabicPeriod" startAt="1"/>
              <a:defRPr sz="3818"/>
            </a:pPr>
            <a:r>
              <a:t>Raising Lazarus (11:1-57)</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Chapters 4-6"/>
          <p:cNvSpPr txBox="1"/>
          <p:nvPr>
            <p:ph type="title"/>
          </p:nvPr>
        </p:nvSpPr>
        <p:spPr>
          <a:prstGeom prst="rect">
            <a:avLst/>
          </a:prstGeom>
        </p:spPr>
        <p:txBody>
          <a:bodyPr/>
          <a:lstStyle/>
          <a:p>
            <a:pPr/>
            <a:r>
              <a:t>Chapters 4-6</a:t>
            </a:r>
          </a:p>
        </p:txBody>
      </p:sp>
      <p:sp>
        <p:nvSpPr>
          <p:cNvPr id="326" name="Ch.4: Woman at the Well &amp; the Second Sign…"/>
          <p:cNvSpPr txBox="1"/>
          <p:nvPr>
            <p:ph type="body" sz="half" idx="1"/>
          </p:nvPr>
        </p:nvSpPr>
        <p:spPr>
          <a:prstGeom prst="rect">
            <a:avLst/>
          </a:prstGeom>
        </p:spPr>
        <p:txBody>
          <a:bodyPr/>
          <a:lstStyle/>
          <a:p>
            <a:pPr marL="614612" indent="-614612" defTabSz="599717">
              <a:spcBef>
                <a:spcPts val="4300"/>
              </a:spcBef>
              <a:buBlip>
                <a:blip r:embed="rId2"/>
              </a:buBlip>
              <a:defRPr sz="3358"/>
            </a:pPr>
            <a:r>
              <a:t>Ch.4: Woman at the Well &amp; the Second Sign</a:t>
            </a:r>
          </a:p>
          <a:p>
            <a:pPr lvl="1" marL="894378" indent="-514267" defTabSz="599717">
              <a:spcBef>
                <a:spcPts val="4300"/>
              </a:spcBef>
              <a:buSzPct val="125000"/>
              <a:buChar char="•"/>
              <a:defRPr sz="3358"/>
            </a:pPr>
            <a:r>
              <a:t>Water </a:t>
            </a:r>
          </a:p>
          <a:p>
            <a:pPr lvl="1" marL="894378" indent="-514267" defTabSz="599717">
              <a:spcBef>
                <a:spcPts val="4300"/>
              </a:spcBef>
              <a:buSzPct val="125000"/>
              <a:buChar char="•"/>
              <a:defRPr sz="3358"/>
            </a:pPr>
            <a:r>
              <a:t>Testimony not believed, then believed</a:t>
            </a:r>
          </a:p>
          <a:p>
            <a:pPr lvl="1" marL="894378" indent="-514267" defTabSz="599717">
              <a:spcBef>
                <a:spcPts val="4300"/>
              </a:spcBef>
              <a:buSzPct val="125000"/>
              <a:buChar char="•"/>
              <a:defRPr sz="3358"/>
            </a:pPr>
            <a:r>
              <a:t>Healing of Official's Son</a:t>
            </a:r>
          </a:p>
          <a:p>
            <a:pPr marL="614612" indent="-614612" defTabSz="599717">
              <a:spcBef>
                <a:spcPts val="4300"/>
              </a:spcBef>
              <a:buBlip>
                <a:blip r:embed="rId2"/>
              </a:buBlip>
              <a:defRPr sz="3358"/>
            </a:pPr>
            <a:r>
              <a:t>Ch.5 Healing at the Pool in Jerusalem</a:t>
            </a:r>
          </a:p>
          <a:p>
            <a:pPr lvl="1" marL="894378" indent="-514267" defTabSz="599717">
              <a:spcBef>
                <a:spcPts val="4300"/>
              </a:spcBef>
              <a:buSzPct val="125000"/>
              <a:buChar char="•"/>
              <a:defRPr sz="3358"/>
            </a:pPr>
            <a:r>
              <a:t>Discourse</a:t>
            </a:r>
          </a:p>
          <a:p>
            <a:pPr marL="614612" indent="-614612" defTabSz="599717">
              <a:spcBef>
                <a:spcPts val="4300"/>
              </a:spcBef>
              <a:buBlip>
                <a:blip r:embed="rId2"/>
              </a:buBlip>
              <a:defRPr sz="3358"/>
            </a:pPr>
            <a:r>
              <a:t>Ch.6 Feeding of the 5,000</a:t>
            </a:r>
          </a:p>
          <a:p>
            <a:pPr lvl="1" marL="894378" indent="-514267" defTabSz="599717">
              <a:spcBef>
                <a:spcPts val="4300"/>
              </a:spcBef>
              <a:buSzPct val="125000"/>
              <a:buChar char="•"/>
              <a:defRPr sz="3358"/>
            </a:pPr>
            <a:r>
              <a:t>Bread of Life discourse</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Seven 'I Am' Sayings"/>
          <p:cNvSpPr txBox="1"/>
          <p:nvPr>
            <p:ph type="title"/>
          </p:nvPr>
        </p:nvSpPr>
        <p:spPr>
          <a:prstGeom prst="rect">
            <a:avLst/>
          </a:prstGeom>
        </p:spPr>
        <p:txBody>
          <a:bodyPr/>
          <a:lstStyle/>
          <a:p>
            <a:pPr/>
            <a:r>
              <a:t>Seven 'I Am' Sayings</a:t>
            </a:r>
          </a:p>
        </p:txBody>
      </p:sp>
      <p:sp>
        <p:nvSpPr>
          <p:cNvPr id="329" name="I am:…"/>
          <p:cNvSpPr txBox="1"/>
          <p:nvPr>
            <p:ph type="body" sz="half" idx="1"/>
          </p:nvPr>
        </p:nvSpPr>
        <p:spPr>
          <a:prstGeom prst="rect">
            <a:avLst/>
          </a:prstGeom>
        </p:spPr>
        <p:txBody>
          <a:bodyPr/>
          <a:lstStyle/>
          <a:p>
            <a:pPr marL="614612" indent="-614612" defTabSz="599717">
              <a:spcBef>
                <a:spcPts val="4300"/>
              </a:spcBef>
              <a:buBlip>
                <a:blip r:embed="rId3"/>
              </a:buBlip>
              <a:defRPr sz="3358"/>
            </a:pPr>
            <a:r>
              <a:t>I am: </a:t>
            </a:r>
          </a:p>
          <a:p>
            <a:pPr lvl="1" marL="959821" indent="-551897" defTabSz="599717">
              <a:spcBef>
                <a:spcPts val="4300"/>
              </a:spcBef>
              <a:buSzPct val="100000"/>
              <a:buAutoNum type="arabicPeriod" startAt="1"/>
              <a:defRPr sz="3358"/>
            </a:pPr>
            <a:r>
              <a:t>The Bread of Life (6:35)</a:t>
            </a:r>
          </a:p>
          <a:p>
            <a:pPr lvl="1" marL="959821" indent="-551897" defTabSz="599717">
              <a:spcBef>
                <a:spcPts val="4300"/>
              </a:spcBef>
              <a:buSzPct val="100000"/>
              <a:buAutoNum type="arabicPeriod" startAt="1"/>
              <a:defRPr sz="3358"/>
            </a:pPr>
            <a:r>
              <a:t>The Light of the World (8:12; 9:5)</a:t>
            </a:r>
          </a:p>
          <a:p>
            <a:pPr lvl="1" marL="959821" indent="-551897" defTabSz="599717">
              <a:spcBef>
                <a:spcPts val="4300"/>
              </a:spcBef>
              <a:buSzPct val="100000"/>
              <a:buAutoNum type="arabicPeriod" startAt="1"/>
              <a:defRPr sz="3358"/>
            </a:pPr>
            <a:r>
              <a:t>The Gate for the Sheep (10:7)</a:t>
            </a:r>
          </a:p>
          <a:p>
            <a:pPr lvl="1" marL="959821" indent="-551897" defTabSz="599717">
              <a:spcBef>
                <a:spcPts val="4300"/>
              </a:spcBef>
              <a:buSzPct val="100000"/>
              <a:buAutoNum type="arabicPeriod" startAt="1"/>
              <a:defRPr sz="3358"/>
            </a:pPr>
            <a:r>
              <a:t>The Good Shepherd (10:11)</a:t>
            </a:r>
          </a:p>
          <a:p>
            <a:pPr lvl="1" marL="959821" indent="-551897" defTabSz="599717">
              <a:spcBef>
                <a:spcPts val="4300"/>
              </a:spcBef>
              <a:buSzPct val="100000"/>
              <a:buAutoNum type="arabicPeriod" startAt="1"/>
              <a:defRPr sz="3358"/>
            </a:pPr>
            <a:r>
              <a:t>The Resurrection and the Life (11:25)</a:t>
            </a:r>
          </a:p>
          <a:p>
            <a:pPr lvl="1" marL="959821" indent="-551897" defTabSz="599717">
              <a:spcBef>
                <a:spcPts val="4300"/>
              </a:spcBef>
              <a:buSzPct val="100000"/>
              <a:buAutoNum type="arabicPeriod" startAt="1"/>
              <a:defRPr sz="3358"/>
            </a:pPr>
            <a:r>
              <a:t>The Way, the Truth, and the Life (14:6)</a:t>
            </a:r>
          </a:p>
          <a:p>
            <a:pPr lvl="1" marL="959821" indent="-551897" defTabSz="599717">
              <a:spcBef>
                <a:spcPts val="4300"/>
              </a:spcBef>
              <a:buSzPct val="100000"/>
              <a:buAutoNum type="arabicPeriod" startAt="1"/>
              <a:defRPr sz="3358"/>
            </a:pPr>
            <a:r>
              <a:t>The True Vine (15:1)</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Chapters 7-11"/>
          <p:cNvSpPr txBox="1"/>
          <p:nvPr>
            <p:ph type="title"/>
          </p:nvPr>
        </p:nvSpPr>
        <p:spPr>
          <a:prstGeom prst="rect">
            <a:avLst/>
          </a:prstGeom>
        </p:spPr>
        <p:txBody>
          <a:bodyPr/>
          <a:lstStyle/>
          <a:p>
            <a:pPr/>
            <a:r>
              <a:t>Chapters 7-11</a:t>
            </a:r>
          </a:p>
        </p:txBody>
      </p:sp>
      <p:sp>
        <p:nvSpPr>
          <p:cNvPr id="334" name="Chs.7-8 Feast of Tabernacles…"/>
          <p:cNvSpPr txBox="1"/>
          <p:nvPr>
            <p:ph type="body" sz="half" idx="1"/>
          </p:nvPr>
        </p:nvSpPr>
        <p:spPr>
          <a:prstGeom prst="rect">
            <a:avLst/>
          </a:prstGeom>
        </p:spPr>
        <p:txBody>
          <a:bodyPr/>
          <a:lstStyle/>
          <a:p>
            <a:pPr marL="530419" indent="-530419" defTabSz="517564">
              <a:spcBef>
                <a:spcPts val="3700"/>
              </a:spcBef>
              <a:buBlip>
                <a:blip r:embed="rId3"/>
              </a:buBlip>
              <a:defRPr sz="2898"/>
            </a:pPr>
            <a:r>
              <a:t>Chs.7-8 Feast of Tabernacles</a:t>
            </a:r>
          </a:p>
          <a:p>
            <a:pPr lvl="1" marL="771861" indent="-443820" defTabSz="517564">
              <a:spcBef>
                <a:spcPts val="3700"/>
              </a:spcBef>
              <a:buSzPct val="125000"/>
              <a:buChar char="•"/>
              <a:defRPr sz="2898"/>
            </a:pPr>
            <a:r>
              <a:t>I am the Light of the World</a:t>
            </a:r>
          </a:p>
          <a:p>
            <a:pPr lvl="1" marL="771861" indent="-443820" defTabSz="517564">
              <a:spcBef>
                <a:spcPts val="3700"/>
              </a:spcBef>
              <a:buSzPct val="125000"/>
              <a:buChar char="•"/>
              <a:defRPr sz="2898"/>
            </a:pPr>
            <a:r>
              <a:t>Confrontations</a:t>
            </a:r>
          </a:p>
          <a:p>
            <a:pPr marL="530419" indent="-530419" defTabSz="517564">
              <a:spcBef>
                <a:spcPts val="3700"/>
              </a:spcBef>
              <a:buBlip>
                <a:blip r:embed="rId3"/>
              </a:buBlip>
              <a:defRPr sz="2898"/>
            </a:pPr>
            <a:r>
              <a:t>Ch.9 Healing of the Man Born Blind</a:t>
            </a:r>
          </a:p>
          <a:p>
            <a:pPr lvl="1" marL="771861" indent="-443820" defTabSz="517564">
              <a:spcBef>
                <a:spcPts val="3700"/>
              </a:spcBef>
              <a:buSzPct val="125000"/>
              <a:buChar char="•"/>
              <a:defRPr sz="2898"/>
            </a:pPr>
            <a:r>
              <a:t>The blindness of the Pharisees</a:t>
            </a:r>
          </a:p>
          <a:p>
            <a:pPr marL="530419" indent="-530419" defTabSz="517564">
              <a:spcBef>
                <a:spcPts val="3700"/>
              </a:spcBef>
              <a:buBlip>
                <a:blip r:embed="rId3"/>
              </a:buBlip>
              <a:defRPr sz="2898"/>
            </a:pPr>
            <a:r>
              <a:t>Ch.10 The Good Shepherd</a:t>
            </a:r>
          </a:p>
          <a:p>
            <a:pPr lvl="1" marL="771861" indent="-443820" defTabSz="517564">
              <a:spcBef>
                <a:spcPts val="3700"/>
              </a:spcBef>
              <a:buSzPct val="125000"/>
              <a:buChar char="•"/>
              <a:defRPr sz="2898"/>
            </a:pPr>
            <a:r>
              <a:t>Conflict escalates</a:t>
            </a:r>
          </a:p>
          <a:p>
            <a:pPr marL="530419" indent="-530419" defTabSz="517564">
              <a:spcBef>
                <a:spcPts val="3700"/>
              </a:spcBef>
              <a:buBlip>
                <a:blip r:embed="rId3"/>
              </a:buBlip>
              <a:defRPr sz="2898"/>
            </a:pPr>
            <a:r>
              <a:t>Ch.11 Lazarus is raised</a:t>
            </a:r>
          </a:p>
          <a:p>
            <a:pPr lvl="1" marL="771861" indent="-443820" defTabSz="517564">
              <a:spcBef>
                <a:spcPts val="3700"/>
              </a:spcBef>
              <a:buSzPct val="125000"/>
              <a:buChar char="•"/>
              <a:defRPr sz="2898"/>
            </a:pPr>
            <a:r>
              <a:t>Plot to kill Jesus (and Lazarus)</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The Woman Caught in Adultery (Jn 7:53-8:11)"/>
          <p:cNvSpPr txBox="1"/>
          <p:nvPr>
            <p:ph type="title"/>
          </p:nvPr>
        </p:nvSpPr>
        <p:spPr>
          <a:prstGeom prst="rect">
            <a:avLst/>
          </a:prstGeom>
        </p:spPr>
        <p:txBody>
          <a:bodyPr/>
          <a:lstStyle/>
          <a:p>
            <a:pPr/>
            <a:r>
              <a:t>The Woman Caught in Adultery (Jn 7:53-8:11)</a:t>
            </a:r>
          </a:p>
        </p:txBody>
      </p:sp>
      <p:sp>
        <p:nvSpPr>
          <p:cNvPr id="339" name="Not in original Gospel (MSS evidence)…"/>
          <p:cNvSpPr txBox="1"/>
          <p:nvPr>
            <p:ph type="body" sz="half" idx="1"/>
          </p:nvPr>
        </p:nvSpPr>
        <p:spPr>
          <a:prstGeom prst="rect">
            <a:avLst/>
          </a:prstGeom>
        </p:spPr>
        <p:txBody>
          <a:bodyPr/>
          <a:lstStyle/>
          <a:p>
            <a:pPr>
              <a:buBlip>
                <a:blip r:embed="rId2"/>
              </a:buBlip>
            </a:pPr>
            <a:r>
              <a:t>Not in original Gospel (MSS evidence)</a:t>
            </a:r>
          </a:p>
          <a:p>
            <a:pPr>
              <a:buBlip>
                <a:blip r:embed="rId2"/>
              </a:buBlip>
            </a:pPr>
            <a:r>
              <a:t>Marked difference in style</a:t>
            </a:r>
          </a:p>
          <a:p>
            <a:pPr>
              <a:buBlip>
                <a:blip r:embed="rId2"/>
              </a:buBlip>
            </a:pPr>
            <a:r>
              <a:t>Breaks up the narrative from 7:52; but if the pericope is omitted, the flow is restored</a:t>
            </a:r>
          </a:p>
          <a:p>
            <a:pPr>
              <a:buBlip>
                <a:blip r:embed="rId2"/>
              </a:buBlip>
            </a:pPr>
            <a:r>
              <a:t>Hops around! Found after Lk 21:38; Jn 7:36, 44 or 21:25! </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Judgement 1/2"/>
          <p:cNvSpPr txBox="1"/>
          <p:nvPr>
            <p:ph type="title"/>
          </p:nvPr>
        </p:nvSpPr>
        <p:spPr>
          <a:prstGeom prst="rect">
            <a:avLst/>
          </a:prstGeom>
        </p:spPr>
        <p:txBody>
          <a:bodyPr/>
          <a:lstStyle/>
          <a:p>
            <a:pPr/>
            <a:r>
              <a:t>Judgement 1/2</a:t>
            </a:r>
          </a:p>
        </p:txBody>
      </p:sp>
      <p:sp>
        <p:nvSpPr>
          <p:cNvPr id="342" name="3:17-18 “Indeed, God did not send the Son into the world to condemn the world, but in order that the world might be saved through him. Those who believe in him are not condemned; but those who do not believe are condemned already, because they have not b"/>
          <p:cNvSpPr txBox="1"/>
          <p:nvPr>
            <p:ph type="body" sz="half" idx="1"/>
          </p:nvPr>
        </p:nvSpPr>
        <p:spPr>
          <a:prstGeom prst="rect">
            <a:avLst/>
          </a:prstGeom>
        </p:spPr>
        <p:txBody>
          <a:bodyPr/>
          <a:lstStyle/>
          <a:p>
            <a:pPr marL="732483" indent="-732483" defTabSz="714732">
              <a:spcBef>
                <a:spcPts val="5100"/>
              </a:spcBef>
              <a:buBlip>
                <a:blip r:embed="rId2"/>
              </a:buBlip>
              <a:defRPr sz="4002"/>
            </a:pPr>
            <a:r>
              <a:t>3:17-18 “Indeed, God did not send the Son into the world to </a:t>
            </a:r>
            <a:r>
              <a:rPr>
                <a:solidFill>
                  <a:schemeClr val="accent3">
                    <a:satOff val="20823"/>
                    <a:lumOff val="10104"/>
                  </a:schemeClr>
                </a:solidFill>
              </a:rPr>
              <a:t>condemn the world</a:t>
            </a:r>
            <a:r>
              <a:t>, but in order that the world might be saved through him. </a:t>
            </a:r>
            <a:r>
              <a:rPr>
                <a:solidFill>
                  <a:schemeClr val="accent3">
                    <a:satOff val="20823"/>
                    <a:lumOff val="10104"/>
                  </a:schemeClr>
                </a:solidFill>
              </a:rPr>
              <a:t>Those who believe in him are not condemned</a:t>
            </a:r>
            <a:r>
              <a:t>; but those who do not believe </a:t>
            </a:r>
            <a:r>
              <a:rPr>
                <a:solidFill>
                  <a:schemeClr val="accent3">
                    <a:satOff val="20823"/>
                    <a:lumOff val="10104"/>
                  </a:schemeClr>
                </a:solidFill>
              </a:rPr>
              <a:t>are condemned already</a:t>
            </a:r>
            <a:r>
              <a:t>, because they have not believed in the name of the only Son of God. </a:t>
            </a:r>
          </a:p>
          <a:p>
            <a:pPr marL="732483" indent="-732483" defTabSz="714732">
              <a:spcBef>
                <a:spcPts val="5100"/>
              </a:spcBef>
              <a:buBlip>
                <a:blip r:embed="rId2"/>
              </a:buBlip>
              <a:defRPr sz="4002"/>
            </a:pPr>
            <a:r>
              <a:t>5:22-23 “</a:t>
            </a:r>
            <a:r>
              <a:rPr>
                <a:solidFill>
                  <a:schemeClr val="accent3">
                    <a:satOff val="20823"/>
                    <a:lumOff val="10104"/>
                  </a:schemeClr>
                </a:solidFill>
              </a:rPr>
              <a:t>The Father judges no one but has given all judgment to the Son</a:t>
            </a:r>
            <a:r>
              <a:t>, so that all may honour the Son just as they honour the Father."</a:t>
            </a:r>
          </a:p>
          <a:p>
            <a:pPr marL="732483" indent="-732483" defTabSz="714732">
              <a:spcBef>
                <a:spcPts val="5100"/>
              </a:spcBef>
              <a:buBlip>
                <a:blip r:embed="rId2"/>
              </a:buBlip>
              <a:defRPr sz="4002"/>
            </a:pPr>
            <a:r>
              <a:t>12:31-32 ““Now </a:t>
            </a:r>
            <a:r>
              <a:rPr>
                <a:solidFill>
                  <a:schemeClr val="accent3">
                    <a:satOff val="20823"/>
                    <a:lumOff val="10104"/>
                  </a:schemeClr>
                </a:solidFill>
              </a:rPr>
              <a:t>judgment</a:t>
            </a:r>
            <a:r>
              <a:t> is upon </a:t>
            </a:r>
            <a:r>
              <a:rPr>
                <a:solidFill>
                  <a:schemeClr val="accent3">
                    <a:satOff val="20823"/>
                    <a:lumOff val="10104"/>
                  </a:schemeClr>
                </a:solidFill>
              </a:rPr>
              <a:t>this world</a:t>
            </a:r>
            <a:r>
              <a:t>; now the ruler of </a:t>
            </a:r>
            <a:r>
              <a:rPr>
                <a:solidFill>
                  <a:schemeClr val="accent3">
                    <a:satOff val="20823"/>
                    <a:lumOff val="10104"/>
                  </a:schemeClr>
                </a:solidFill>
              </a:rPr>
              <a:t>this world</a:t>
            </a:r>
            <a:r>
              <a:t> will be </a:t>
            </a:r>
            <a:r>
              <a:rPr>
                <a:solidFill>
                  <a:schemeClr val="accent3">
                    <a:satOff val="20823"/>
                    <a:lumOff val="10104"/>
                  </a:schemeClr>
                </a:solidFill>
              </a:rPr>
              <a:t>cast out</a:t>
            </a:r>
            <a:r>
              <a:t>. “And I, if </a:t>
            </a:r>
            <a:r>
              <a:rPr>
                <a:solidFill>
                  <a:schemeClr val="accent3">
                    <a:satOff val="20823"/>
                    <a:lumOff val="10104"/>
                  </a:schemeClr>
                </a:solidFill>
              </a:rPr>
              <a:t>I am lifted up</a:t>
            </a:r>
            <a:r>
              <a:t> from the earth, will draw all men to Myself.””</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Judgement 2/2"/>
          <p:cNvSpPr txBox="1"/>
          <p:nvPr>
            <p:ph type="title"/>
          </p:nvPr>
        </p:nvSpPr>
        <p:spPr>
          <a:prstGeom prst="rect">
            <a:avLst/>
          </a:prstGeom>
        </p:spPr>
        <p:txBody>
          <a:bodyPr/>
          <a:lstStyle/>
          <a:p>
            <a:pPr/>
            <a:r>
              <a:t>Judgement 2/2</a:t>
            </a:r>
          </a:p>
        </p:txBody>
      </p:sp>
      <p:sp>
        <p:nvSpPr>
          <p:cNvPr id="345" name="““For just as the Father has life in Himself, even so He gave to the Son also to have life in Himself; and He gave Him authority to execute judgment, because He is the Son of Man. “Do not marvel at this; for an hour is coming, in which all who are in the"/>
          <p:cNvSpPr txBox="1"/>
          <p:nvPr/>
        </p:nvSpPr>
        <p:spPr>
          <a:xfrm>
            <a:off x="4838052" y="4127741"/>
            <a:ext cx="14706601" cy="711151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defRPr sz="4600"/>
            </a:pPr>
            <a:r>
              <a:t>““For just as the Father has life in Himself, even so He gave to the Son also to have life in Himself; and </a:t>
            </a:r>
            <a:r>
              <a:rPr>
                <a:solidFill>
                  <a:schemeClr val="accent3">
                    <a:satOff val="20823"/>
                    <a:lumOff val="10104"/>
                  </a:schemeClr>
                </a:solidFill>
              </a:rPr>
              <a:t>He gave Him authority to execute judgment</a:t>
            </a:r>
            <a:r>
              <a:t>, because He is the Son of Man. “Do not marvel at this; for an hour is coming, in which all who are in the tombs will hear His voice, and will come forth;</a:t>
            </a:r>
            <a:r>
              <a:rPr>
                <a:solidFill>
                  <a:schemeClr val="accent3">
                    <a:satOff val="20823"/>
                    <a:lumOff val="10104"/>
                  </a:schemeClr>
                </a:solidFill>
              </a:rPr>
              <a:t> those who did the good deeds to a resurrection of life, those who committed the evil deeds to a resurrection of judgment</a:t>
            </a:r>
            <a:r>
              <a:t>.</a:t>
            </a:r>
          </a:p>
          <a:p>
            <a:pPr algn="just">
              <a:defRPr sz="4600"/>
            </a:pPr>
            <a:r>
              <a:t>“I can do nothing on My own initiative. </a:t>
            </a:r>
            <a:r>
              <a:rPr>
                <a:solidFill>
                  <a:schemeClr val="accent3">
                    <a:satOff val="20823"/>
                    <a:lumOff val="10104"/>
                  </a:schemeClr>
                </a:solidFill>
              </a:rPr>
              <a:t>As I hear, I judge</a:t>
            </a:r>
            <a:r>
              <a:t>; and My judgment is just, because I do not seek My own will, but the will of Him who sent Me."" (5:26–30)</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Church Tradition: Irenaeus…"/>
          <p:cNvSpPr txBox="1"/>
          <p:nvPr>
            <p:ph type="title"/>
          </p:nvPr>
        </p:nvSpPr>
        <p:spPr>
          <a:prstGeom prst="rect">
            <a:avLst/>
          </a:prstGeom>
        </p:spPr>
        <p:txBody>
          <a:bodyPr/>
          <a:lstStyle/>
          <a:p>
            <a:pPr/>
            <a:r>
              <a:t>Church Tradition: Irenaeus </a:t>
            </a:r>
          </a:p>
          <a:p>
            <a:pPr>
              <a:defRPr spc="-126" sz="4200"/>
            </a:pPr>
            <a:r>
              <a:t>(Bishop of Lyon, France, c.130-202AD)</a:t>
            </a:r>
          </a:p>
        </p:txBody>
      </p:sp>
      <p:sp>
        <p:nvSpPr>
          <p:cNvPr id="157" name="Matthew also issued a written Gospel among the Hebrews in their own dialect, while Peter and Paul were preaching at Rome, and laying the foundations of the Church. After their departure, Mark, the disciple and interpreter of Peter, did also hand down to "/>
          <p:cNvSpPr txBox="1"/>
          <p:nvPr/>
        </p:nvSpPr>
        <p:spPr>
          <a:xfrm>
            <a:off x="4851796" y="4036733"/>
            <a:ext cx="14716126" cy="87857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Matthew also issued a written Gospel among the Hebrews in their own dialect, while Peter and Paul were preaching at Rome, and laying the foundations of the Church. After their departure, Mark, the disciple and interpreter of Peter, did also hand down to us in writing what had been preached by Peter. Luke also, the companion of Paul, recorded in a book the Gospel preached by him. </a:t>
            </a:r>
            <a:r>
              <a:rPr>
                <a:solidFill>
                  <a:schemeClr val="accent3">
                    <a:satOff val="20823"/>
                    <a:lumOff val="10104"/>
                  </a:schemeClr>
                </a:solidFill>
              </a:rPr>
              <a:t>Afterwards, John, the disciple of the Lord, who also had leaned upon His breast, did himself publish a Gospel during his residence at Ephesus in Asia.</a:t>
            </a:r>
            <a:r>
              <a:t>                                             </a:t>
            </a:r>
            <a:r>
              <a:rPr sz="3600"/>
              <a:t>(Irenaues, </a:t>
            </a:r>
            <a:r>
              <a:rPr sz="3600"/>
              <a:t>Against Heresies</a:t>
            </a:r>
            <a:r>
              <a:rPr sz="3600"/>
              <a:t>, III.1)</a:t>
            </a:r>
            <a:r>
              <a:t> </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Eternal Life 1/2"/>
          <p:cNvSpPr txBox="1"/>
          <p:nvPr>
            <p:ph type="title"/>
          </p:nvPr>
        </p:nvSpPr>
        <p:spPr>
          <a:prstGeom prst="rect">
            <a:avLst/>
          </a:prstGeom>
        </p:spPr>
        <p:txBody>
          <a:bodyPr/>
          <a:lstStyle/>
          <a:p>
            <a:pPr/>
            <a:r>
              <a:t>Eternal Life 1/2</a:t>
            </a:r>
          </a:p>
        </p:txBody>
      </p:sp>
      <p:sp>
        <p:nvSpPr>
          <p:cNvPr id="348" name="3:16 “For God so loved the world that he gave his only Son, so that everyone who believes in him may not perish but may have eternal life.…"/>
          <p:cNvSpPr txBox="1"/>
          <p:nvPr>
            <p:ph type="body" sz="half" idx="1"/>
          </p:nvPr>
        </p:nvSpPr>
        <p:spPr>
          <a:prstGeom prst="rect">
            <a:avLst/>
          </a:prstGeom>
        </p:spPr>
        <p:txBody>
          <a:bodyPr/>
          <a:lstStyle/>
          <a:p>
            <a:pPr>
              <a:buBlip>
                <a:blip r:embed="rId2"/>
              </a:buBlip>
            </a:pPr>
            <a:r>
              <a:t>3:16 “For God so loved </a:t>
            </a:r>
            <a:r>
              <a:rPr>
                <a:solidFill>
                  <a:schemeClr val="accent3">
                    <a:satOff val="20823"/>
                    <a:lumOff val="10104"/>
                  </a:schemeClr>
                </a:solidFill>
              </a:rPr>
              <a:t>the world</a:t>
            </a:r>
            <a:r>
              <a:t> that he gave his only Son, so that </a:t>
            </a:r>
            <a:r>
              <a:rPr>
                <a:solidFill>
                  <a:schemeClr val="accent3">
                    <a:satOff val="20823"/>
                    <a:lumOff val="10104"/>
                  </a:schemeClr>
                </a:solidFill>
              </a:rPr>
              <a:t>everyone</a:t>
            </a:r>
            <a:r>
              <a:t> who </a:t>
            </a:r>
            <a:r>
              <a:rPr>
                <a:solidFill>
                  <a:schemeClr val="accent3">
                    <a:satOff val="20823"/>
                    <a:lumOff val="10104"/>
                  </a:schemeClr>
                </a:solidFill>
              </a:rPr>
              <a:t>believes</a:t>
            </a:r>
            <a:r>
              <a:t> in him may not perish but may have </a:t>
            </a:r>
            <a:r>
              <a:rPr>
                <a:solidFill>
                  <a:schemeClr val="accent3">
                    <a:satOff val="20823"/>
                    <a:lumOff val="10104"/>
                  </a:schemeClr>
                </a:solidFill>
              </a:rPr>
              <a:t>eternal life</a:t>
            </a:r>
            <a:r>
              <a:t>.</a:t>
            </a:r>
          </a:p>
          <a:p>
            <a:pPr>
              <a:buBlip>
                <a:blip r:embed="rId2"/>
              </a:buBlip>
            </a:pPr>
            <a:r>
              <a:t>5:24 "Very truly, I tell you, anyone who hears my word and believes him who sent me </a:t>
            </a:r>
            <a:r>
              <a:rPr>
                <a:solidFill>
                  <a:schemeClr val="accent3">
                    <a:satOff val="20823"/>
                    <a:lumOff val="10104"/>
                  </a:schemeClr>
                </a:solidFill>
              </a:rPr>
              <a:t>has eternal life</a:t>
            </a:r>
            <a:r>
              <a:t>, and does not come under judgment, but </a:t>
            </a:r>
            <a:r>
              <a:rPr>
                <a:solidFill>
                  <a:schemeClr val="accent3">
                    <a:satOff val="20823"/>
                    <a:lumOff val="10104"/>
                  </a:schemeClr>
                </a:solidFill>
              </a:rPr>
              <a:t>has passed</a:t>
            </a:r>
            <a:r>
              <a:t> from death to life.”</a:t>
            </a:r>
          </a:p>
          <a:p>
            <a:pPr>
              <a:buBlip>
                <a:blip r:embed="rId2"/>
              </a:buBlip>
            </a:pPr>
            <a:r>
              <a:t>6:47 “Truly, truly, I say to you, he who believes </a:t>
            </a:r>
            <a:r>
              <a:rPr>
                <a:solidFill>
                  <a:schemeClr val="accent3">
                    <a:satOff val="20823"/>
                    <a:lumOff val="10104"/>
                  </a:schemeClr>
                </a:solidFill>
              </a:rPr>
              <a:t>has eternal life</a:t>
            </a:r>
            <a:r>
              <a:t>. </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Eternal Life 2/2"/>
          <p:cNvSpPr txBox="1"/>
          <p:nvPr>
            <p:ph type="title"/>
          </p:nvPr>
        </p:nvSpPr>
        <p:spPr>
          <a:prstGeom prst="rect">
            <a:avLst/>
          </a:prstGeom>
        </p:spPr>
        <p:txBody>
          <a:bodyPr/>
          <a:lstStyle/>
          <a:p>
            <a:pPr/>
            <a:r>
              <a:t>Eternal Life 2/2</a:t>
            </a:r>
          </a:p>
        </p:txBody>
      </p:sp>
      <p:sp>
        <p:nvSpPr>
          <p:cNvPr id="351" name="3:36 ““He who believes in the Son has eternal life; but he who does not obey the Son will not see life, but the wrath of God abides on him.””…"/>
          <p:cNvSpPr txBox="1"/>
          <p:nvPr>
            <p:ph type="body" sz="half" idx="1"/>
          </p:nvPr>
        </p:nvSpPr>
        <p:spPr>
          <a:prstGeom prst="rect">
            <a:avLst/>
          </a:prstGeom>
        </p:spPr>
        <p:txBody>
          <a:bodyPr/>
          <a:lstStyle/>
          <a:p>
            <a:pPr marL="774580" indent="-774580" defTabSz="755808">
              <a:spcBef>
                <a:spcPts val="5400"/>
              </a:spcBef>
              <a:buBlip>
                <a:blip r:embed="rId2"/>
              </a:buBlip>
              <a:defRPr sz="4232"/>
            </a:pPr>
            <a:r>
              <a:t>3:36 ““He who believes in the Son </a:t>
            </a:r>
            <a:r>
              <a:rPr>
                <a:solidFill>
                  <a:schemeClr val="accent3">
                    <a:satOff val="20823"/>
                    <a:lumOff val="10104"/>
                  </a:schemeClr>
                </a:solidFill>
              </a:rPr>
              <a:t>has eternal life</a:t>
            </a:r>
            <a:r>
              <a:t>; but he who does not obey the Son will not see life, but the wrath of God abides on him.””</a:t>
            </a:r>
          </a:p>
          <a:p>
            <a:pPr marL="774580" indent="-774580" defTabSz="755808">
              <a:spcBef>
                <a:spcPts val="5400"/>
              </a:spcBef>
              <a:buBlip>
                <a:blip r:embed="rId2"/>
              </a:buBlip>
              <a:defRPr sz="4232"/>
            </a:pPr>
            <a:r>
              <a:t>5:39-40 ““You search the Scriptures because you think that in them you have </a:t>
            </a:r>
            <a:r>
              <a:rPr>
                <a:solidFill>
                  <a:schemeClr val="accent3">
                    <a:satOff val="20823"/>
                    <a:lumOff val="10104"/>
                  </a:schemeClr>
                </a:solidFill>
              </a:rPr>
              <a:t>eternal life</a:t>
            </a:r>
            <a:r>
              <a:t>; it is these that testify about Me; and you are unwilling to come to </a:t>
            </a:r>
            <a:r>
              <a:rPr>
                <a:solidFill>
                  <a:schemeClr val="accent3">
                    <a:satOff val="20823"/>
                    <a:lumOff val="10104"/>
                  </a:schemeClr>
                </a:solidFill>
              </a:rPr>
              <a:t>Me</a:t>
            </a:r>
            <a:r>
              <a:t> so that you may have </a:t>
            </a:r>
            <a:r>
              <a:rPr>
                <a:solidFill>
                  <a:schemeClr val="accent3">
                    <a:satOff val="20823"/>
                    <a:lumOff val="10104"/>
                  </a:schemeClr>
                </a:solidFill>
              </a:rPr>
              <a:t>life</a:t>
            </a:r>
            <a:r>
              <a:t>.”</a:t>
            </a:r>
          </a:p>
          <a:p>
            <a:pPr marL="774580" indent="-774580" defTabSz="755808">
              <a:spcBef>
                <a:spcPts val="5400"/>
              </a:spcBef>
              <a:buBlip>
                <a:blip r:embed="rId2"/>
              </a:buBlip>
              <a:defRPr sz="4232"/>
            </a:pPr>
            <a:r>
              <a:t>6:35 “Jesus said to them, “I am the bread of </a:t>
            </a:r>
            <a:r>
              <a:rPr>
                <a:solidFill>
                  <a:schemeClr val="accent3">
                    <a:satOff val="20823"/>
                    <a:lumOff val="10104"/>
                  </a:schemeClr>
                </a:solidFill>
              </a:rPr>
              <a:t>life</a:t>
            </a:r>
            <a:r>
              <a:t>...”</a:t>
            </a:r>
          </a:p>
          <a:p>
            <a:pPr marL="774580" indent="-774580" defTabSz="755808">
              <a:spcBef>
                <a:spcPts val="5400"/>
              </a:spcBef>
              <a:buBlip>
                <a:blip r:embed="rId2"/>
              </a:buBlip>
              <a:defRPr sz="4232"/>
            </a:pPr>
            <a:r>
              <a:t>11:25 " “I am </a:t>
            </a:r>
            <a:r>
              <a:rPr>
                <a:solidFill>
                  <a:schemeClr val="accent3">
                    <a:satOff val="20823"/>
                    <a:lumOff val="10104"/>
                  </a:schemeClr>
                </a:solidFill>
              </a:rPr>
              <a:t>the resurrection and the life</a:t>
            </a:r>
            <a:r>
              <a:t>; he who believes in Me will live even if he dies..."</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ecurity of the Believers 1/2"/>
          <p:cNvSpPr txBox="1"/>
          <p:nvPr>
            <p:ph type="title"/>
          </p:nvPr>
        </p:nvSpPr>
        <p:spPr>
          <a:prstGeom prst="rect">
            <a:avLst/>
          </a:prstGeom>
        </p:spPr>
        <p:txBody>
          <a:bodyPr/>
          <a:lstStyle/>
          <a:p>
            <a:pPr/>
            <a:r>
              <a:t>Security of the Believers 1/2</a:t>
            </a:r>
          </a:p>
        </p:txBody>
      </p:sp>
      <p:sp>
        <p:nvSpPr>
          <p:cNvPr id="354" name="6:37 ““All that the Father gives Me will come to Me, and the one who comes to Me I will certainly not cast out.…"/>
          <p:cNvSpPr txBox="1"/>
          <p:nvPr>
            <p:ph type="body" sz="half" idx="1"/>
          </p:nvPr>
        </p:nvSpPr>
        <p:spPr>
          <a:prstGeom prst="rect">
            <a:avLst/>
          </a:prstGeom>
        </p:spPr>
        <p:txBody>
          <a:bodyPr/>
          <a:lstStyle/>
          <a:p>
            <a:pPr>
              <a:buBlip>
                <a:blip r:embed="rId2"/>
              </a:buBlip>
            </a:pPr>
            <a:r>
              <a:t>6:37 ““</a:t>
            </a:r>
            <a:r>
              <a:rPr>
                <a:solidFill>
                  <a:schemeClr val="accent3">
                    <a:satOff val="20823"/>
                    <a:lumOff val="10104"/>
                  </a:schemeClr>
                </a:solidFill>
              </a:rPr>
              <a:t>All that the Father gives Me will come to Me, and the one who comes to Me I will certainly not cast out. </a:t>
            </a:r>
            <a:endParaRPr>
              <a:solidFill>
                <a:schemeClr val="accent3">
                  <a:satOff val="20823"/>
                  <a:lumOff val="10104"/>
                </a:schemeClr>
              </a:solidFill>
            </a:endParaRPr>
          </a:p>
          <a:p>
            <a:pPr>
              <a:buBlip>
                <a:blip r:embed="rId2"/>
              </a:buBlip>
            </a:pPr>
            <a:r>
              <a:rPr>
                <a:solidFill>
                  <a:schemeClr val="accent3">
                    <a:satOff val="20823"/>
                    <a:lumOff val="10104"/>
                  </a:schemeClr>
                </a:solidFill>
              </a:rPr>
              <a:t>6:39-40 </a:t>
            </a:r>
            <a:r>
              <a:t>“This is the will of Him who sent Me, </a:t>
            </a:r>
            <a:r>
              <a:rPr>
                <a:solidFill>
                  <a:schemeClr val="accent3">
                    <a:satOff val="20823"/>
                    <a:lumOff val="10104"/>
                  </a:schemeClr>
                </a:solidFill>
              </a:rPr>
              <a:t>that of all that He has given Me I lose nothing, but raise it up on the last day. </a:t>
            </a:r>
            <a:r>
              <a:t>“For this is the will of My Father, that everyone who beholds the Son and believes in Him will have eternal life, </a:t>
            </a:r>
            <a:r>
              <a:rPr>
                <a:solidFill>
                  <a:schemeClr val="accent3">
                    <a:satOff val="20823"/>
                    <a:lumOff val="10104"/>
                  </a:schemeClr>
                </a:solidFill>
              </a:rPr>
              <a:t>and I Myself will raise him up on the last day.</a:t>
            </a:r>
            <a:r>
              <a:t>””</a:t>
            </a:r>
          </a:p>
          <a:p>
            <a:pPr>
              <a:buBlip>
                <a:blip r:embed="rId2"/>
              </a:buBlip>
            </a:pPr>
            <a:r>
              <a:t>6:44 “</a:t>
            </a:r>
            <a:r>
              <a:rPr>
                <a:solidFill>
                  <a:schemeClr val="accent3">
                    <a:satOff val="20823"/>
                    <a:lumOff val="10104"/>
                  </a:schemeClr>
                </a:solidFill>
              </a:rPr>
              <a:t>No one can come to Me unless the Father who sent Me draws him</a:t>
            </a:r>
            <a:r>
              <a:t>; and I will raise him up on the last day." </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Security of the Believers 2/2"/>
          <p:cNvSpPr txBox="1"/>
          <p:nvPr>
            <p:ph type="title"/>
          </p:nvPr>
        </p:nvSpPr>
        <p:spPr>
          <a:prstGeom prst="rect">
            <a:avLst/>
          </a:prstGeom>
        </p:spPr>
        <p:txBody>
          <a:bodyPr/>
          <a:lstStyle/>
          <a:p>
            <a:pPr/>
            <a:r>
              <a:t>Security of the Believers 2/2 </a:t>
            </a:r>
          </a:p>
        </p:txBody>
      </p:sp>
      <p:sp>
        <p:nvSpPr>
          <p:cNvPr id="357" name="““My sheep hear My voice, and I know them, and they follow Me; and I give eternal life to them, and they will never perish; and no one will snatch them out of My hand.“My Father, who has given them to Me, is greater than all; and no one is able to snatch"/>
          <p:cNvSpPr txBox="1"/>
          <p:nvPr/>
        </p:nvSpPr>
        <p:spPr>
          <a:xfrm>
            <a:off x="4589462" y="5094008"/>
            <a:ext cx="14960601" cy="56361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just"/>
            <a:r>
              <a:t>““My sheep hear My voice, and I </a:t>
            </a:r>
            <a:r>
              <a:rPr>
                <a:solidFill>
                  <a:schemeClr val="accent3">
                    <a:satOff val="20823"/>
                    <a:lumOff val="10104"/>
                  </a:schemeClr>
                </a:solidFill>
              </a:rPr>
              <a:t>know</a:t>
            </a:r>
            <a:r>
              <a:t> them, and they follow Me; </a:t>
            </a:r>
            <a:r>
              <a:rPr>
                <a:solidFill>
                  <a:schemeClr val="accent3">
                    <a:satOff val="20823"/>
                    <a:lumOff val="10104"/>
                  </a:schemeClr>
                </a:solidFill>
              </a:rPr>
              <a:t>and I give eternal life to them, and they will never perish; and no one will snatch them out of My hand</a:t>
            </a:r>
            <a:r>
              <a:t>.“My Father, who has given them to Me, is greater than all; and </a:t>
            </a:r>
            <a:r>
              <a:rPr>
                <a:solidFill>
                  <a:schemeClr val="accent3">
                    <a:satOff val="20823"/>
                    <a:lumOff val="10104"/>
                  </a:schemeClr>
                </a:solidFill>
              </a:rPr>
              <a:t>no one is able to snatch them out of the Father’s hand</a:t>
            </a:r>
            <a:r>
              <a:t>. “I and the Father are one.”” (10:27–30)</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Chapters 12-21:…"/>
          <p:cNvSpPr txBox="1"/>
          <p:nvPr>
            <p:ph type="title"/>
          </p:nvPr>
        </p:nvSpPr>
        <p:spPr>
          <a:prstGeom prst="rect">
            <a:avLst/>
          </a:prstGeom>
        </p:spPr>
        <p:txBody>
          <a:bodyPr/>
          <a:lstStyle/>
          <a:p>
            <a:pPr/>
            <a:r>
              <a:t>Chapters 12-21: </a:t>
            </a:r>
          </a:p>
          <a:p>
            <a:pPr/>
            <a:r>
              <a:t>The Book of Glory</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Chapters 13-17"/>
          <p:cNvSpPr txBox="1"/>
          <p:nvPr>
            <p:ph type="title"/>
          </p:nvPr>
        </p:nvSpPr>
        <p:spPr>
          <a:prstGeom prst="rect">
            <a:avLst/>
          </a:prstGeom>
        </p:spPr>
        <p:txBody>
          <a:bodyPr/>
          <a:lstStyle/>
          <a:p>
            <a:pPr/>
            <a:r>
              <a:t>Chapters 13-17</a:t>
            </a:r>
          </a:p>
        </p:txBody>
      </p:sp>
      <p:sp>
        <p:nvSpPr>
          <p:cNvPr id="362" name="Ch.13 The Last Supper…"/>
          <p:cNvSpPr txBox="1"/>
          <p:nvPr>
            <p:ph type="body" sz="half" idx="1"/>
          </p:nvPr>
        </p:nvSpPr>
        <p:spPr>
          <a:prstGeom prst="rect">
            <a:avLst/>
          </a:prstGeom>
        </p:spPr>
        <p:txBody>
          <a:bodyPr/>
          <a:lstStyle/>
          <a:p>
            <a:pPr>
              <a:buBlip>
                <a:blip r:embed="rId2"/>
              </a:buBlip>
            </a:pPr>
            <a:r>
              <a:t>Ch.13 The Last Supper</a:t>
            </a:r>
          </a:p>
          <a:p>
            <a:pPr lvl="1" marL="1225176" indent="-704476">
              <a:buSzPct val="125000"/>
              <a:buChar char="•"/>
            </a:pPr>
            <a:r>
              <a:t>Jesus predicts betrayal</a:t>
            </a:r>
          </a:p>
          <a:p>
            <a:pPr lvl="1" marL="1225176" indent="-704476">
              <a:buSzPct val="125000"/>
              <a:buChar char="•"/>
            </a:pPr>
            <a:r>
              <a:t>Jesus washes disciples' feet</a:t>
            </a:r>
          </a:p>
          <a:p>
            <a:pPr>
              <a:buBlip>
                <a:blip r:embed="rId2"/>
              </a:buBlip>
            </a:pPr>
            <a:r>
              <a:t>Ch.14 Discourse to the disciples</a:t>
            </a:r>
          </a:p>
          <a:p>
            <a:pPr lvl="1" marL="1225176" indent="-704476">
              <a:buSzPct val="125000"/>
              <a:buChar char="•"/>
            </a:pPr>
            <a:r>
              <a:t>Jesus will leave, but will send the parakletos (advocate, counsellor)</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Ch.15 The Vine and the Branches…"/>
          <p:cNvSpPr txBox="1"/>
          <p:nvPr>
            <p:ph type="body" idx="1"/>
          </p:nvPr>
        </p:nvSpPr>
        <p:spPr>
          <a:prstGeom prst="rect">
            <a:avLst/>
          </a:prstGeom>
        </p:spPr>
        <p:txBody>
          <a:bodyPr/>
          <a:lstStyle/>
          <a:p>
            <a:pPr>
              <a:buBlip>
                <a:blip r:embed="rId3"/>
              </a:buBlip>
            </a:pPr>
            <a:r>
              <a:t>Ch.15 The Vine and the Branches</a:t>
            </a:r>
          </a:p>
          <a:p>
            <a:pPr lvl="1" marL="1225176" indent="-704476">
              <a:buSzPct val="125000"/>
              <a:buChar char="•"/>
            </a:pPr>
            <a:r>
              <a:t>A New Commandment</a:t>
            </a:r>
          </a:p>
          <a:p>
            <a:pPr lvl="1" marL="1225176" indent="-704476">
              <a:buSzPct val="125000"/>
              <a:buChar char="•"/>
            </a:pPr>
            <a:r>
              <a:t>The World Will Hate You </a:t>
            </a:r>
          </a:p>
          <a:p>
            <a:pPr>
              <a:buBlip>
                <a:blip r:embed="rId3"/>
              </a:buBlip>
            </a:pPr>
            <a:r>
              <a:t>Ch.16 Jesus prepares and reassures his disciples</a:t>
            </a:r>
          </a:p>
          <a:p>
            <a:pPr lvl="1" marL="1225176" indent="-704476">
              <a:buSzPct val="125000"/>
              <a:buChar char="•"/>
            </a:pPr>
            <a:r>
              <a:t>More on the Holy Spirit</a:t>
            </a:r>
          </a:p>
          <a:p>
            <a:pPr>
              <a:buBlip>
                <a:blip r:embed="rId3"/>
              </a:buBlip>
            </a:pPr>
            <a:r>
              <a:t>Ch.17 Jesus prays for his disciples</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The Future Role of the Holy Spirit"/>
          <p:cNvSpPr txBox="1"/>
          <p:nvPr>
            <p:ph type="title"/>
          </p:nvPr>
        </p:nvSpPr>
        <p:spPr>
          <a:prstGeom prst="rect">
            <a:avLst/>
          </a:prstGeom>
        </p:spPr>
        <p:txBody>
          <a:bodyPr/>
          <a:lstStyle/>
          <a:p>
            <a:pPr/>
            <a:r>
              <a:t>The Future Role of the Holy Spirit</a:t>
            </a:r>
          </a:p>
        </p:txBody>
      </p:sp>
      <p:sp>
        <p:nvSpPr>
          <p:cNvPr id="369" name="“If you love me, you will keep my commandments. And I will ask the Father, and he will give you another Advocate, to be with you forever. This is the Spirit of truth, whom the world cannot receive, because it neither sees him nor knows him. You know him,"/>
          <p:cNvSpPr txBox="1"/>
          <p:nvPr>
            <p:ph type="body" sz="half" idx="1"/>
          </p:nvPr>
        </p:nvSpPr>
        <p:spPr>
          <a:prstGeom prst="rect">
            <a:avLst/>
          </a:prstGeom>
        </p:spPr>
        <p:txBody>
          <a:bodyPr/>
          <a:lstStyle>
            <a:lvl1pPr>
              <a:buBlip>
                <a:blip r:embed="rId2"/>
              </a:buBlip>
            </a:lvl1pPr>
          </a:lstStyle>
          <a:p>
            <a:pPr/>
            <a:r>
              <a:t>“If you love me, you will keep my commandments. And I will ask the Father, and he will give you another Advocate, to be with you forever. This is the Spirit of truth, whom the world cannot receive, because it neither sees him nor knows him. You know him, because he abides with you, and he will be in you.” (John 14:15–17)</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I have said these things to you while I am still with you. But the Advocate, the Holy Spirit, whom the Father will send in my name, will teach you everything, and remind you of all that I have said to you.” (John 14:25–26)…"/>
          <p:cNvSpPr txBox="1"/>
          <p:nvPr>
            <p:ph type="body" idx="1"/>
          </p:nvPr>
        </p:nvSpPr>
        <p:spPr>
          <a:prstGeom prst="rect">
            <a:avLst/>
          </a:prstGeom>
        </p:spPr>
        <p:txBody>
          <a:bodyPr/>
          <a:lstStyle/>
          <a:p>
            <a:pPr>
              <a:buBlip>
                <a:blip r:embed="rId2"/>
              </a:buBlip>
            </a:pPr>
            <a:r>
              <a:t>“I have said these things to you while I am still with you. But the Advocate, the Holy Spirit, whom the Father will send in my name, will teach you everything, and remind you of all that I have said to you.” (John 14:25–26)</a:t>
            </a:r>
          </a:p>
          <a:p>
            <a:pPr>
              <a:buBlip>
                <a:blip r:embed="rId2"/>
              </a:buBlip>
            </a:pPr>
            <a:r>
              <a:t>“When the Advocate comes, whom I will send to you from the Father, the Spirit of truth who comes from the Father, he will testify on my behalf. You also are to testify because you have been with me from the beginning.” (John 15:26–27)</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Nevertheless I tell you the truth: it is to your advantage that I go away, for if I do not go away, the Advocate will not come to you; but if I go, I will send him to you. And when he comes, he will prove the world wrong about sin and righteousness and j"/>
          <p:cNvSpPr txBox="1"/>
          <p:nvPr>
            <p:ph type="body" idx="1"/>
          </p:nvPr>
        </p:nvSpPr>
        <p:spPr>
          <a:prstGeom prst="rect">
            <a:avLst/>
          </a:prstGeom>
        </p:spPr>
        <p:txBody>
          <a:bodyPr/>
          <a:lstStyle>
            <a:lvl1pPr marL="782999" indent="-782999" defTabSz="764024">
              <a:spcBef>
                <a:spcPts val="5400"/>
              </a:spcBef>
              <a:buBlip>
                <a:blip r:embed="rId2"/>
              </a:buBlip>
              <a:defRPr sz="4278"/>
            </a:lvl1pPr>
          </a:lstStyle>
          <a:p>
            <a:pPr/>
            <a:r>
              <a:t>Nevertheless I tell you the truth: it is to your advantage that I go away, for if I do not go away, the Advocate will not come to you; but if I go, I will send him to you. And when he comes, he will prove the world wrong about sin and righteousness and judgment: about sin, because they do not believe in me; about righteousness, because I am going to the Father and you will see me no longer; about judgment, because the ruler of this world has been condemned. I still have many things to say to you, but you cannot bear them now. When the Spirit of truth comes, he will guide you into all the truth; for he will not speak on his own, but will speak whatever he hears, and he will declare to you the things that are to come. He will glorify me, because he will take what is mine and declare it to you. All that the Father has is mine. For this reason I said that he will take what is mine and declare it to you.” (John 16:7–15)</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Church Tradition: Clement…"/>
          <p:cNvSpPr txBox="1"/>
          <p:nvPr>
            <p:ph type="title"/>
          </p:nvPr>
        </p:nvSpPr>
        <p:spPr>
          <a:prstGeom prst="rect">
            <a:avLst/>
          </a:prstGeom>
        </p:spPr>
        <p:txBody>
          <a:bodyPr/>
          <a:lstStyle/>
          <a:p>
            <a:pPr/>
            <a:r>
              <a:t>Church Tradition: Clement</a:t>
            </a:r>
          </a:p>
          <a:p>
            <a:pPr/>
            <a:r>
              <a:rPr spc="-126" sz="4200"/>
              <a:t>(Bishop of Rome, c.39-99AD)</a:t>
            </a:r>
            <a:r>
              <a:t> </a:t>
            </a:r>
          </a:p>
        </p:txBody>
      </p:sp>
      <p:sp>
        <p:nvSpPr>
          <p:cNvPr id="160" name="But, last of all, John, perceiving that the external facts had been made plain in the Gospel, being urged by his friends, and inspired by the Spirit, composed a spiritual Gospel.…"/>
          <p:cNvSpPr txBox="1"/>
          <p:nvPr/>
        </p:nvSpPr>
        <p:spPr>
          <a:xfrm>
            <a:off x="2762250" y="4805406"/>
            <a:ext cx="16787813" cy="5748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lvl="1" algn="just" defTabSz="904130">
              <a:lnSpc>
                <a:spcPct val="120000"/>
              </a:lnSpc>
              <a:defRPr sz="5400">
                <a:solidFill>
                  <a:srgbClr val="FFFFFF"/>
                </a:solidFill>
              </a:defRPr>
            </a:pPr>
            <a:r>
              <a:t>But, last of all, John, perceiving that the external facts had been made plain in the Gospel, being urged by his friends, and inspired by the Spirit, composed a spiritual Gospel.</a:t>
            </a:r>
          </a:p>
          <a:p>
            <a:pPr lvl="1" algn="just" defTabSz="904130">
              <a:lnSpc>
                <a:spcPct val="120000"/>
              </a:lnSpc>
              <a:defRPr sz="5400">
                <a:solidFill>
                  <a:srgbClr val="FFFFFF"/>
                </a:solidFill>
              </a:defRPr>
            </a:pPr>
          </a:p>
          <a:p>
            <a:pPr lvl="1" algn="r" defTabSz="904130">
              <a:lnSpc>
                <a:spcPct val="120000"/>
              </a:lnSpc>
              <a:defRPr sz="4000">
                <a:solidFill>
                  <a:srgbClr val="FFFFFF"/>
                </a:solidFill>
              </a:defRPr>
            </a:pPr>
            <a:r>
              <a:t>	    (Eusebius, Church History 6.14.5-7)</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guide/declare the truth (the world will reject, like Jesus)…"/>
          <p:cNvSpPr txBox="1"/>
          <p:nvPr>
            <p:ph type="body" idx="1"/>
          </p:nvPr>
        </p:nvSpPr>
        <p:spPr>
          <a:prstGeom prst="rect">
            <a:avLst/>
          </a:prstGeom>
        </p:spPr>
        <p:txBody>
          <a:bodyPr/>
          <a:lstStyle/>
          <a:p>
            <a:pPr>
              <a:buBlip>
                <a:blip r:embed="rId2"/>
              </a:buBlip>
            </a:pPr>
            <a:r>
              <a:t>guide/declare the truth (the world will reject, like Jesus)</a:t>
            </a:r>
          </a:p>
          <a:p>
            <a:pPr>
              <a:buBlip>
                <a:blip r:embed="rId2"/>
              </a:buBlip>
            </a:pPr>
            <a:r>
              <a:t>witness/testimony</a:t>
            </a:r>
          </a:p>
          <a:p>
            <a:pPr>
              <a:buBlip>
                <a:blip r:embed="rId2"/>
              </a:buBlip>
            </a:pPr>
            <a:r>
              <a:t>judgement/conviction</a:t>
            </a:r>
          </a:p>
          <a:p>
            <a:pPr>
              <a:buBlip>
                <a:blip r:embed="rId2"/>
              </a:buBlip>
            </a:pPr>
            <a:r>
              <a:t>glorifying Jesus</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The Last Supper"/>
          <p:cNvSpPr txBox="1"/>
          <p:nvPr>
            <p:ph type="title"/>
          </p:nvPr>
        </p:nvSpPr>
        <p:spPr>
          <a:prstGeom prst="rect">
            <a:avLst/>
          </a:prstGeom>
        </p:spPr>
        <p:txBody>
          <a:bodyPr/>
          <a:lstStyle/>
          <a:p>
            <a:pPr/>
            <a:r>
              <a:t>The Last Supper</a:t>
            </a:r>
          </a:p>
        </p:txBody>
      </p:sp>
      <p:sp>
        <p:nvSpPr>
          <p:cNvPr id="378" name="Has foot-washing…"/>
          <p:cNvSpPr txBox="1"/>
          <p:nvPr>
            <p:ph type="body" sz="half" idx="1"/>
          </p:nvPr>
        </p:nvSpPr>
        <p:spPr>
          <a:prstGeom prst="rect">
            <a:avLst/>
          </a:prstGeom>
        </p:spPr>
        <p:txBody>
          <a:bodyPr/>
          <a:lstStyle/>
          <a:p>
            <a:pPr>
              <a:buBlip>
                <a:blip r:embed="rId2"/>
              </a:buBlip>
            </a:pPr>
            <a:r>
              <a:t>Has foot-washing</a:t>
            </a:r>
          </a:p>
          <a:p>
            <a:pPr>
              <a:buBlip>
                <a:blip r:embed="rId2"/>
              </a:buBlip>
            </a:pPr>
            <a:r>
              <a:t>Does not have the 'eucharist'</a:t>
            </a:r>
          </a:p>
          <a:p>
            <a:pPr>
              <a:buBlip>
                <a:blip r:embed="rId2"/>
              </a:buBlip>
            </a:pPr>
            <a:r>
              <a:t>Is it a Passover meal as in the synoptics?</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John’s Passion Narrative"/>
          <p:cNvSpPr txBox="1"/>
          <p:nvPr>
            <p:ph type="title"/>
          </p:nvPr>
        </p:nvSpPr>
        <p:spPr>
          <a:prstGeom prst="rect">
            <a:avLst/>
          </a:prstGeom>
        </p:spPr>
        <p:txBody>
          <a:bodyPr/>
          <a:lstStyle/>
          <a:p>
            <a:pPr/>
            <a:r>
              <a:t>John’s Passion Narrative</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Chapters 18-19"/>
          <p:cNvSpPr txBox="1"/>
          <p:nvPr>
            <p:ph type="title"/>
          </p:nvPr>
        </p:nvSpPr>
        <p:spPr>
          <a:prstGeom prst="rect">
            <a:avLst/>
          </a:prstGeom>
        </p:spPr>
        <p:txBody>
          <a:bodyPr/>
          <a:lstStyle/>
          <a:p>
            <a:pPr/>
            <a:r>
              <a:t>Chapters 18-19</a:t>
            </a:r>
          </a:p>
        </p:txBody>
      </p:sp>
      <p:sp>
        <p:nvSpPr>
          <p:cNvPr id="383" name="Ch.18 Passion Narrative Begins…"/>
          <p:cNvSpPr txBox="1"/>
          <p:nvPr>
            <p:ph type="body" sz="half" idx="1"/>
          </p:nvPr>
        </p:nvSpPr>
        <p:spPr>
          <a:prstGeom prst="rect">
            <a:avLst/>
          </a:prstGeom>
        </p:spPr>
        <p:txBody>
          <a:bodyPr/>
          <a:lstStyle/>
          <a:p>
            <a:pPr marL="766161" indent="-766161" defTabSz="747593">
              <a:spcBef>
                <a:spcPts val="5300"/>
              </a:spcBef>
              <a:buBlip>
                <a:blip r:embed="rId3"/>
              </a:buBlip>
              <a:defRPr sz="4186"/>
            </a:pPr>
            <a:r>
              <a:t>Ch.18 Passion Narrative Begins</a:t>
            </a:r>
          </a:p>
          <a:p>
            <a:pPr lvl="1" marL="1332454" indent="-766161" defTabSz="747593">
              <a:spcBef>
                <a:spcPts val="5300"/>
              </a:spcBef>
              <a:buBlip>
                <a:blip r:embed="rId3"/>
              </a:buBlip>
              <a:defRPr sz="4186"/>
            </a:pPr>
            <a:r>
              <a:t> Jesus is arrested, deserted and denied (Peter and Malchus)</a:t>
            </a:r>
          </a:p>
          <a:p>
            <a:pPr lvl="1" marL="1332454" indent="-766161" defTabSz="747593">
              <a:spcBef>
                <a:spcPts val="5300"/>
              </a:spcBef>
              <a:buBlip>
                <a:blip r:embed="rId3"/>
              </a:buBlip>
              <a:defRPr sz="4186"/>
            </a:pPr>
            <a:r>
              <a:t>Jewish and Roman trials (Caiaphas' prophecy recalled 18:14 cf. 11:49-52)</a:t>
            </a:r>
          </a:p>
          <a:p>
            <a:pPr marL="766161" indent="-766161" defTabSz="747593">
              <a:spcBef>
                <a:spcPts val="5300"/>
              </a:spcBef>
              <a:buBlip>
                <a:blip r:embed="rId3"/>
              </a:buBlip>
              <a:defRPr sz="4186"/>
            </a:pPr>
            <a:r>
              <a:t>Ch.19 The Crucifixion</a:t>
            </a:r>
          </a:p>
          <a:p>
            <a:pPr lvl="1" marL="1332454" indent="-766161" defTabSz="747593">
              <a:spcBef>
                <a:spcPts val="5300"/>
              </a:spcBef>
              <a:buBlip>
                <a:blip r:embed="rId3"/>
              </a:buBlip>
              <a:defRPr sz="4186"/>
            </a:pPr>
            <a:r>
              <a:t>What is truth?</a:t>
            </a:r>
          </a:p>
          <a:p>
            <a:pPr lvl="1" marL="1332454" indent="-766161" defTabSz="747593">
              <a:spcBef>
                <a:spcPts val="5300"/>
              </a:spcBef>
              <a:buBlip>
                <a:blip r:embed="rId3"/>
              </a:buBlip>
              <a:defRPr sz="4186"/>
            </a:pPr>
            <a:r>
              <a:t>Jesus' side is pierced: blood and water</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Synoptic PN Material Absent from John (from Death of the Messiah by Raymond E. Brown, Vol. 2, p.909)"/>
          <p:cNvSpPr txBox="1"/>
          <p:nvPr>
            <p:ph type="title"/>
          </p:nvPr>
        </p:nvSpPr>
        <p:spPr>
          <a:prstGeom prst="rect">
            <a:avLst/>
          </a:prstGeom>
        </p:spPr>
        <p:txBody>
          <a:bodyPr/>
          <a:lstStyle>
            <a:lvl1pPr defTabSz="665440">
              <a:defRPr spc="-160" sz="5346"/>
            </a:lvl1pPr>
          </a:lstStyle>
          <a:p>
            <a:pPr/>
            <a:r>
              <a:t>Synoptic PN Material Absent from John (from Death of the Messiah by Raymond E. Brown, Vol. 2, p.909)</a:t>
            </a:r>
          </a:p>
        </p:txBody>
      </p:sp>
      <p:sp>
        <p:nvSpPr>
          <p:cNvPr id="388" name="Simon of Cyrene (all three)…"/>
          <p:cNvSpPr txBox="1"/>
          <p:nvPr>
            <p:ph type="body" sz="half" idx="1"/>
          </p:nvPr>
        </p:nvSpPr>
        <p:spPr>
          <a:prstGeom prst="rect">
            <a:avLst/>
          </a:prstGeom>
        </p:spPr>
        <p:txBody>
          <a:bodyPr/>
          <a:lstStyle/>
          <a:p>
            <a:pPr>
              <a:buBlip>
                <a:blip r:embed="rId2"/>
              </a:buBlip>
            </a:pPr>
            <a:r>
              <a:t>Simon of Cyrene (all three)</a:t>
            </a:r>
          </a:p>
          <a:p>
            <a:pPr>
              <a:buBlip>
                <a:blip r:embed="rId2"/>
              </a:buBlip>
            </a:pPr>
            <a:r>
              <a:t>Lamenting women on the way to Calvary (Luke)</a:t>
            </a:r>
          </a:p>
          <a:p>
            <a:pPr>
              <a:buBlip>
                <a:blip r:embed="rId2"/>
              </a:buBlip>
            </a:pPr>
            <a:r>
              <a:t>Initial offering of mixed wine (Mark/Matt)</a:t>
            </a:r>
          </a:p>
          <a:p>
            <a:pPr>
              <a:buBlip>
                <a:blip r:embed="rId2"/>
              </a:buBlip>
            </a:pPr>
            <a:r>
              <a:t>Jesus’ prayer for the forgiveness of his executioners (Luke)</a:t>
            </a:r>
          </a:p>
          <a:p>
            <a:pPr>
              <a:buBlip>
                <a:blip r:embed="rId2"/>
              </a:buBlip>
            </a:pPr>
            <a:r>
              <a:t>Time indications e.g. 9am (Mark); noon to 3pm (all three)</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Various mockeries (all three)…"/>
          <p:cNvSpPr txBox="1"/>
          <p:nvPr>
            <p:ph type="body" idx="1"/>
          </p:nvPr>
        </p:nvSpPr>
        <p:spPr>
          <a:prstGeom prst="rect">
            <a:avLst/>
          </a:prstGeom>
        </p:spPr>
        <p:txBody>
          <a:bodyPr/>
          <a:lstStyle/>
          <a:p>
            <a:pPr>
              <a:buBlip>
                <a:blip r:embed="rId2"/>
              </a:buBlip>
            </a:pPr>
            <a:r>
              <a:t>Various mockeries (all three)</a:t>
            </a:r>
          </a:p>
          <a:p>
            <a:pPr>
              <a:buBlip>
                <a:blip r:embed="rId2"/>
              </a:buBlip>
            </a:pPr>
            <a:r>
              <a:t>Repentance of the “good thief” (Luke) </a:t>
            </a:r>
          </a:p>
          <a:p>
            <a:pPr>
              <a:buBlip>
                <a:blip r:embed="rId2"/>
              </a:buBlip>
            </a:pPr>
            <a:r>
              <a:t>Darkness over the land (all three)</a:t>
            </a:r>
          </a:p>
          <a:p>
            <a:pPr>
              <a:buBlip>
                <a:blip r:embed="rId2"/>
              </a:buBlip>
            </a:pPr>
            <a:r>
              <a:t>The cry “Eloi, Eloi, lama sabachthani” (Mark/Matt)</a:t>
            </a:r>
          </a:p>
          <a:p>
            <a:pPr>
              <a:buBlip>
                <a:blip r:embed="rId2"/>
              </a:buBlip>
            </a:pPr>
            <a:r>
              <a:t>Jesus’ final loud cry (all three)</a:t>
            </a:r>
          </a:p>
          <a:p>
            <a:pPr>
              <a:buBlip>
                <a:blip r:embed="rId2"/>
              </a:buBlip>
            </a:pPr>
            <a:r>
              <a:t>The words “Father into your hands I place my spirit” (Luke)</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The rendering of the sanctuary veil (all three)…"/>
          <p:cNvSpPr txBox="1"/>
          <p:nvPr>
            <p:ph type="body" idx="1"/>
          </p:nvPr>
        </p:nvSpPr>
        <p:spPr>
          <a:prstGeom prst="rect">
            <a:avLst/>
          </a:prstGeom>
        </p:spPr>
        <p:txBody>
          <a:bodyPr/>
          <a:lstStyle/>
          <a:p>
            <a:pPr>
              <a:buBlip>
                <a:blip r:embed="rId2"/>
              </a:buBlip>
            </a:pPr>
            <a:r>
              <a:t>The rendering of the sanctuary veil (all three)</a:t>
            </a:r>
          </a:p>
          <a:p>
            <a:pPr>
              <a:buBlip>
                <a:blip r:embed="rId2"/>
              </a:buBlip>
            </a:pPr>
            <a:r>
              <a:t>The earthquake and the opening of the tombs (Matt)</a:t>
            </a:r>
          </a:p>
          <a:p>
            <a:pPr>
              <a:buBlip>
                <a:blip r:embed="rId2"/>
              </a:buBlip>
            </a:pPr>
            <a:r>
              <a:t>Reaction of the centurion (all three)</a:t>
            </a:r>
          </a:p>
          <a:p>
            <a:pPr>
              <a:buBlip>
                <a:blip r:embed="rId2"/>
              </a:buBlip>
            </a:pPr>
            <a:r>
              <a:t>Repentance of the crowds returning home (Luke)</a:t>
            </a:r>
          </a:p>
          <a:p>
            <a:pPr>
              <a:buBlip>
                <a:blip r:embed="rId2"/>
              </a:buBlip>
            </a:pPr>
            <a:r>
              <a:t>Pilate’s investigation to affirm the death of Jesus (Mark)</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The wrapping of the body in a linen shroud (all three)…"/>
          <p:cNvSpPr txBox="1"/>
          <p:nvPr>
            <p:ph type="body" idx="1"/>
          </p:nvPr>
        </p:nvSpPr>
        <p:spPr>
          <a:prstGeom prst="rect">
            <a:avLst/>
          </a:prstGeom>
        </p:spPr>
        <p:txBody>
          <a:bodyPr/>
          <a:lstStyle/>
          <a:p>
            <a:pPr>
              <a:buBlip>
                <a:blip r:embed="rId2"/>
              </a:buBlip>
            </a:pPr>
            <a:r>
              <a:t>The wrapping of the body in a linen shroud (all three)</a:t>
            </a:r>
          </a:p>
          <a:p>
            <a:pPr>
              <a:buBlip>
                <a:blip r:embed="rId2"/>
              </a:buBlip>
            </a:pPr>
            <a:r>
              <a:t>The presence of the women at the tomb (all three)</a:t>
            </a:r>
          </a:p>
          <a:p>
            <a:pPr>
              <a:buBlip>
                <a:blip r:embed="rId2"/>
              </a:buBlip>
            </a:pPr>
            <a:r>
              <a:t>Purchase of spices by the women (Luke)</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Passion Narrative…"/>
          <p:cNvSpPr txBox="1"/>
          <p:nvPr>
            <p:ph type="title"/>
          </p:nvPr>
        </p:nvSpPr>
        <p:spPr>
          <a:prstGeom prst="rect">
            <a:avLst/>
          </a:prstGeom>
        </p:spPr>
        <p:txBody>
          <a:bodyPr/>
          <a:lstStyle/>
          <a:p>
            <a:pPr defTabSz="706516">
              <a:defRPr spc="-154" sz="7740"/>
            </a:pPr>
            <a:r>
              <a:t>Passion Narrative </a:t>
            </a:r>
          </a:p>
          <a:p>
            <a:pPr defTabSz="706516">
              <a:defRPr spc="-154" sz="7740"/>
            </a:pPr>
            <a:r>
              <a:t>or </a:t>
            </a:r>
          </a:p>
          <a:p>
            <a:pPr defTabSz="706516">
              <a:defRPr spc="-154" sz="7740"/>
            </a:pPr>
            <a:r>
              <a:t>Glorification Narrative?</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Glorification 1/2"/>
          <p:cNvSpPr txBox="1"/>
          <p:nvPr>
            <p:ph type="title"/>
          </p:nvPr>
        </p:nvSpPr>
        <p:spPr>
          <a:prstGeom prst="rect">
            <a:avLst/>
          </a:prstGeom>
        </p:spPr>
        <p:txBody>
          <a:bodyPr/>
          <a:lstStyle/>
          <a:p>
            <a:pPr/>
            <a:r>
              <a:t>Glorification 1/2</a:t>
            </a:r>
          </a:p>
        </p:txBody>
      </p:sp>
      <p:sp>
        <p:nvSpPr>
          <p:cNvPr id="399" name="(Isaiah 52:13 NETS) “See, my servant shall understand, and he shall be exalted [or 'lifted up'] and glorified exceedingly.”…"/>
          <p:cNvSpPr txBox="1"/>
          <p:nvPr>
            <p:ph type="body" sz="half" idx="1"/>
          </p:nvPr>
        </p:nvSpPr>
        <p:spPr>
          <a:prstGeom prst="rect">
            <a:avLst/>
          </a:prstGeom>
        </p:spPr>
        <p:txBody>
          <a:bodyPr/>
          <a:lstStyle/>
          <a:p>
            <a:pPr marL="656709" indent="-656709" defTabSz="640794">
              <a:spcBef>
                <a:spcPts val="4600"/>
              </a:spcBef>
              <a:buBlip>
                <a:blip r:embed="rId2"/>
              </a:buBlip>
              <a:defRPr sz="3587"/>
            </a:pPr>
            <a:r>
              <a:t>(Isaiah 52:13 NETS) “See, my servant shall understand, and he shall be </a:t>
            </a:r>
            <a:r>
              <a:rPr>
                <a:solidFill>
                  <a:schemeClr val="accent3">
                    <a:satOff val="20823"/>
                    <a:lumOff val="10104"/>
                  </a:schemeClr>
                </a:solidFill>
              </a:rPr>
              <a:t>exalted</a:t>
            </a:r>
            <a:r>
              <a:t> [or '</a:t>
            </a:r>
            <a:r>
              <a:rPr>
                <a:solidFill>
                  <a:schemeClr val="accent3">
                    <a:satOff val="20823"/>
                    <a:lumOff val="10104"/>
                  </a:schemeClr>
                </a:solidFill>
              </a:rPr>
              <a:t>lifted up</a:t>
            </a:r>
            <a:r>
              <a:t>'] and </a:t>
            </a:r>
            <a:r>
              <a:rPr>
                <a:solidFill>
                  <a:schemeClr val="accent3">
                    <a:satOff val="20823"/>
                    <a:lumOff val="10104"/>
                  </a:schemeClr>
                </a:solidFill>
              </a:rPr>
              <a:t>glorified</a:t>
            </a:r>
            <a:r>
              <a:t> exceedingly.”</a:t>
            </a:r>
          </a:p>
          <a:p>
            <a:pPr marL="656709" indent="-656709" defTabSz="640794">
              <a:spcBef>
                <a:spcPts val="4600"/>
              </a:spcBef>
              <a:buBlip>
                <a:blip r:embed="rId2"/>
              </a:buBlip>
              <a:defRPr sz="3587"/>
            </a:pPr>
            <a:r>
              <a:t>3:14 "And just as Moses</a:t>
            </a:r>
            <a:r>
              <a:rPr>
                <a:solidFill>
                  <a:schemeClr val="accent3">
                    <a:satOff val="20823"/>
                    <a:lumOff val="10104"/>
                  </a:schemeClr>
                </a:solidFill>
              </a:rPr>
              <a:t> lifted up</a:t>
            </a:r>
            <a:r>
              <a:t> the serpent in the wilderness, so must the Son of Man be </a:t>
            </a:r>
            <a:r>
              <a:rPr>
                <a:solidFill>
                  <a:schemeClr val="accent3">
                    <a:satOff val="20823"/>
                    <a:lumOff val="10104"/>
                  </a:schemeClr>
                </a:solidFill>
              </a:rPr>
              <a:t>lifted up</a:t>
            </a:r>
            <a:r>
              <a:t>, that whoever believes in him may have eternal life."</a:t>
            </a:r>
          </a:p>
          <a:p>
            <a:pPr marL="656709" indent="-656709" defTabSz="640794">
              <a:spcBef>
                <a:spcPts val="4600"/>
              </a:spcBef>
              <a:buBlip>
                <a:blip r:embed="rId2"/>
              </a:buBlip>
              <a:defRPr sz="3587"/>
            </a:pPr>
            <a:r>
              <a:t>7:39 “But this He spoke of the Spirit, whom those who believed in Him were to receive; for the Spirit was not yet given, because Jesus was not yet </a:t>
            </a:r>
            <a:r>
              <a:rPr>
                <a:solidFill>
                  <a:schemeClr val="accent3">
                    <a:satOff val="20823"/>
                    <a:lumOff val="10104"/>
                  </a:schemeClr>
                </a:solidFill>
              </a:rPr>
              <a:t>glorified</a:t>
            </a:r>
            <a:r>
              <a:t>.”</a:t>
            </a:r>
          </a:p>
          <a:p>
            <a:pPr marL="656709" indent="-656709" defTabSz="640794">
              <a:spcBef>
                <a:spcPts val="4600"/>
              </a:spcBef>
              <a:buBlip>
                <a:blip r:embed="rId2"/>
              </a:buBlip>
              <a:defRPr sz="3587"/>
            </a:pPr>
            <a:r>
              <a:t>12:16 “These things His disciples did not understand at the first; but when Jesus was </a:t>
            </a:r>
            <a:r>
              <a:rPr>
                <a:solidFill>
                  <a:schemeClr val="accent3">
                    <a:satOff val="20823"/>
                    <a:lumOff val="10104"/>
                  </a:schemeClr>
                </a:solidFill>
              </a:rPr>
              <a:t>glorified</a:t>
            </a:r>
            <a:r>
              <a:t>, then they remembered that these things were written of Him, and that they had done these things to Him.”</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Dates for the Gospels"/>
          <p:cNvSpPr txBox="1"/>
          <p:nvPr>
            <p:ph type="title"/>
          </p:nvPr>
        </p:nvSpPr>
        <p:spPr>
          <a:prstGeom prst="rect">
            <a:avLst/>
          </a:prstGeom>
        </p:spPr>
        <p:txBody>
          <a:bodyPr/>
          <a:lstStyle/>
          <a:p>
            <a:pPr/>
            <a:r>
              <a:t>Dates for the Gospels</a:t>
            </a:r>
          </a:p>
        </p:txBody>
      </p:sp>
      <p:sp>
        <p:nvSpPr>
          <p:cNvPr id="163" name="Mark = mid 60s?…"/>
          <p:cNvSpPr txBox="1"/>
          <p:nvPr>
            <p:ph type="body" sz="half" idx="1"/>
          </p:nvPr>
        </p:nvSpPr>
        <p:spPr>
          <a:prstGeom prst="rect">
            <a:avLst/>
          </a:prstGeom>
        </p:spPr>
        <p:txBody>
          <a:bodyPr/>
          <a:lstStyle/>
          <a:p>
            <a:pPr>
              <a:buBlip>
                <a:blip r:embed="rId2"/>
              </a:buBlip>
            </a:pPr>
            <a:r>
              <a:t>Mark = mid 60s?</a:t>
            </a:r>
          </a:p>
          <a:p>
            <a:pPr>
              <a:buBlip>
                <a:blip r:embed="rId2"/>
              </a:buBlip>
            </a:pPr>
            <a:r>
              <a:t>Matthew = 70</a:t>
            </a:r>
          </a:p>
          <a:p>
            <a:pPr>
              <a:buBlip>
                <a:blip r:embed="rId2"/>
              </a:buBlip>
            </a:pPr>
            <a:r>
              <a:t>Luke = 80</a:t>
            </a:r>
          </a:p>
          <a:p>
            <a:pPr>
              <a:buBlip>
                <a:blip r:embed="rId2"/>
              </a:buBlip>
            </a:pPr>
            <a:r>
              <a:t>John = 90 </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Glorification 2/2"/>
          <p:cNvSpPr txBox="1"/>
          <p:nvPr>
            <p:ph type="title"/>
          </p:nvPr>
        </p:nvSpPr>
        <p:spPr>
          <a:prstGeom prst="rect">
            <a:avLst/>
          </a:prstGeom>
        </p:spPr>
        <p:txBody>
          <a:bodyPr/>
          <a:lstStyle/>
          <a:p>
            <a:pPr/>
            <a:r>
              <a:t>Glorification 2/2</a:t>
            </a:r>
          </a:p>
        </p:txBody>
      </p:sp>
      <p:sp>
        <p:nvSpPr>
          <p:cNvPr id="402" name="12:23-24 “And Jesus answered them, saying, “The hour has come for the Son of Man to be glorified. “Truly, truly, I say to you, unless a grain of wheat falls into the earth and dies, it remains alone; but if it dies, it bears much fruit.”…"/>
          <p:cNvSpPr txBox="1"/>
          <p:nvPr>
            <p:ph type="body" sz="half" idx="1"/>
          </p:nvPr>
        </p:nvSpPr>
        <p:spPr>
          <a:prstGeom prst="rect">
            <a:avLst/>
          </a:prstGeom>
        </p:spPr>
        <p:txBody>
          <a:bodyPr/>
          <a:lstStyle/>
          <a:p>
            <a:pPr marL="572515" indent="-572515" defTabSz="558641">
              <a:spcBef>
                <a:spcPts val="4000"/>
              </a:spcBef>
              <a:buBlip>
                <a:blip r:embed="rId2"/>
              </a:buBlip>
              <a:defRPr sz="3128"/>
            </a:pPr>
            <a:r>
              <a:t>12:23-24 “And Jesus answered them, saying, “The </a:t>
            </a:r>
            <a:r>
              <a:rPr>
                <a:solidFill>
                  <a:schemeClr val="accent3">
                    <a:satOff val="20823"/>
                    <a:lumOff val="10104"/>
                  </a:schemeClr>
                </a:solidFill>
              </a:rPr>
              <a:t>hour</a:t>
            </a:r>
            <a:r>
              <a:t> has come for the Son of Man to be </a:t>
            </a:r>
            <a:r>
              <a:rPr>
                <a:solidFill>
                  <a:schemeClr val="accent3">
                    <a:satOff val="20823"/>
                    <a:lumOff val="10104"/>
                  </a:schemeClr>
                </a:solidFill>
              </a:rPr>
              <a:t>glorified</a:t>
            </a:r>
            <a:r>
              <a:t>. “Truly, truly, I say to you, unless a grain of wheat falls into the earth and dies, it remains alone; but if it dies, it bears much fruit.”</a:t>
            </a:r>
          </a:p>
          <a:p>
            <a:pPr marL="572515" indent="-572515" defTabSz="558641">
              <a:spcBef>
                <a:spcPts val="4000"/>
              </a:spcBef>
              <a:buBlip>
                <a:blip r:embed="rId2"/>
              </a:buBlip>
              <a:defRPr sz="3128"/>
            </a:pPr>
            <a:r>
              <a:t>12:27-28 ““Now My soul has become troubled; and what shall I say, ‘Father, save Me from this </a:t>
            </a:r>
            <a:r>
              <a:rPr>
                <a:solidFill>
                  <a:schemeClr val="accent3">
                    <a:satOff val="20823"/>
                    <a:lumOff val="10104"/>
                  </a:schemeClr>
                </a:solidFill>
              </a:rPr>
              <a:t>hour</a:t>
            </a:r>
            <a:r>
              <a:t>’? But for this purpose I came to this </a:t>
            </a:r>
            <a:r>
              <a:rPr>
                <a:solidFill>
                  <a:schemeClr val="accent3">
                    <a:satOff val="20823"/>
                    <a:lumOff val="10104"/>
                  </a:schemeClr>
                </a:solidFill>
              </a:rPr>
              <a:t>hour</a:t>
            </a:r>
            <a:r>
              <a:t>.“Father, </a:t>
            </a:r>
            <a:r>
              <a:rPr>
                <a:solidFill>
                  <a:schemeClr val="accent3">
                    <a:satOff val="20823"/>
                    <a:lumOff val="10104"/>
                  </a:schemeClr>
                </a:solidFill>
              </a:rPr>
              <a:t>glorify</a:t>
            </a:r>
            <a:r>
              <a:t> Your name.””</a:t>
            </a:r>
          </a:p>
          <a:p>
            <a:pPr marL="572515" indent="-572515" defTabSz="558641">
              <a:spcBef>
                <a:spcPts val="4000"/>
              </a:spcBef>
              <a:buBlip>
                <a:blip r:embed="rId2"/>
              </a:buBlip>
              <a:defRPr sz="3128"/>
            </a:pPr>
            <a:r>
              <a:t>12:31-32 ““Now </a:t>
            </a:r>
            <a:r>
              <a:rPr>
                <a:solidFill>
                  <a:schemeClr val="accent3">
                    <a:satOff val="20823"/>
                    <a:lumOff val="10104"/>
                  </a:schemeClr>
                </a:solidFill>
              </a:rPr>
              <a:t>judgment</a:t>
            </a:r>
            <a:r>
              <a:t> is upon </a:t>
            </a:r>
            <a:r>
              <a:rPr>
                <a:solidFill>
                  <a:schemeClr val="accent3">
                    <a:satOff val="20823"/>
                    <a:lumOff val="10104"/>
                  </a:schemeClr>
                </a:solidFill>
              </a:rPr>
              <a:t>this world</a:t>
            </a:r>
            <a:r>
              <a:t>; now the ruler of </a:t>
            </a:r>
            <a:r>
              <a:rPr>
                <a:solidFill>
                  <a:schemeClr val="accent3">
                    <a:satOff val="20823"/>
                    <a:lumOff val="10104"/>
                  </a:schemeClr>
                </a:solidFill>
              </a:rPr>
              <a:t>this world</a:t>
            </a:r>
            <a:r>
              <a:t> will be </a:t>
            </a:r>
            <a:r>
              <a:rPr>
                <a:solidFill>
                  <a:schemeClr val="accent3">
                    <a:satOff val="20823"/>
                    <a:lumOff val="10104"/>
                  </a:schemeClr>
                </a:solidFill>
              </a:rPr>
              <a:t>cast out</a:t>
            </a:r>
            <a:r>
              <a:t>. “And I, if </a:t>
            </a:r>
            <a:r>
              <a:rPr>
                <a:solidFill>
                  <a:schemeClr val="accent3">
                    <a:satOff val="20823"/>
                    <a:lumOff val="10104"/>
                  </a:schemeClr>
                </a:solidFill>
              </a:rPr>
              <a:t>I am lifted up</a:t>
            </a:r>
            <a:r>
              <a:t> from the earth, will draw all men to Myself.””</a:t>
            </a:r>
          </a:p>
          <a:p>
            <a:pPr marL="572515" indent="-572515" defTabSz="558641">
              <a:spcBef>
                <a:spcPts val="4000"/>
              </a:spcBef>
              <a:buBlip>
                <a:blip r:embed="rId2"/>
              </a:buBlip>
              <a:defRPr sz="3128"/>
            </a:pPr>
            <a:r>
              <a:t>13:31–32 “When he had gone out, Jesus said, “Now the Son of Man has been </a:t>
            </a:r>
            <a:r>
              <a:rPr>
                <a:solidFill>
                  <a:schemeClr val="accent3">
                    <a:satOff val="20823"/>
                    <a:lumOff val="10104"/>
                  </a:schemeClr>
                </a:solidFill>
              </a:rPr>
              <a:t>glorified</a:t>
            </a:r>
            <a:r>
              <a:t>, and God has been </a:t>
            </a:r>
            <a:r>
              <a:rPr>
                <a:solidFill>
                  <a:schemeClr val="accent3">
                    <a:satOff val="20823"/>
                    <a:lumOff val="10104"/>
                  </a:schemeClr>
                </a:solidFill>
              </a:rPr>
              <a:t>glorified</a:t>
            </a:r>
            <a:r>
              <a:t> in him. If God has been </a:t>
            </a:r>
            <a:r>
              <a:rPr>
                <a:solidFill>
                  <a:schemeClr val="accent3">
                    <a:satOff val="20823"/>
                    <a:lumOff val="10104"/>
                  </a:schemeClr>
                </a:solidFill>
              </a:rPr>
              <a:t>glorified</a:t>
            </a:r>
            <a:r>
              <a:t> in him, God will also </a:t>
            </a:r>
            <a:r>
              <a:rPr>
                <a:solidFill>
                  <a:schemeClr val="accent3">
                    <a:satOff val="20823"/>
                    <a:lumOff val="10104"/>
                  </a:schemeClr>
                </a:solidFill>
              </a:rPr>
              <a:t>glorify</a:t>
            </a:r>
            <a:r>
              <a:t> him in himself and will </a:t>
            </a:r>
            <a:r>
              <a:rPr>
                <a:solidFill>
                  <a:schemeClr val="accent3">
                    <a:satOff val="20823"/>
                    <a:lumOff val="10104"/>
                  </a:schemeClr>
                </a:solidFill>
              </a:rPr>
              <a:t>glorify</a:t>
            </a:r>
            <a:r>
              <a:t> him at once.”</a:t>
            </a:r>
          </a:p>
          <a:p>
            <a:pPr marL="572515" indent="-572515" defTabSz="558641">
              <a:spcBef>
                <a:spcPts val="4000"/>
              </a:spcBef>
              <a:buBlip>
                <a:blip r:embed="rId2"/>
              </a:buBlip>
              <a:defRPr sz="3128"/>
            </a:pPr>
            <a:r>
              <a:t>17:5 “So now, Father, </a:t>
            </a:r>
            <a:r>
              <a:rPr>
                <a:solidFill>
                  <a:schemeClr val="accent3">
                    <a:satOff val="20823"/>
                    <a:lumOff val="10104"/>
                  </a:schemeClr>
                </a:solidFill>
              </a:rPr>
              <a:t>glorify</a:t>
            </a:r>
            <a:r>
              <a:t> me in your own presence with the </a:t>
            </a:r>
            <a:r>
              <a:rPr>
                <a:solidFill>
                  <a:schemeClr val="accent3">
                    <a:satOff val="20823"/>
                    <a:lumOff val="10104"/>
                  </a:schemeClr>
                </a:solidFill>
              </a:rPr>
              <a:t>glory</a:t>
            </a:r>
            <a:r>
              <a:t> </a:t>
            </a:r>
            <a:r>
              <a:rPr>
                <a:solidFill>
                  <a:schemeClr val="accent3">
                    <a:satOff val="20823"/>
                    <a:lumOff val="10104"/>
                  </a:schemeClr>
                </a:solidFill>
              </a:rPr>
              <a:t>that I had in your presence before the world existed</a:t>
            </a:r>
            <a:r>
              <a:t>.”</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The Third Passover"/>
          <p:cNvSpPr txBox="1"/>
          <p:nvPr>
            <p:ph type="title"/>
          </p:nvPr>
        </p:nvSpPr>
        <p:spPr>
          <a:prstGeom prst="rect">
            <a:avLst/>
          </a:prstGeom>
        </p:spPr>
        <p:txBody>
          <a:bodyPr/>
          <a:lstStyle/>
          <a:p>
            <a:pPr/>
            <a:r>
              <a:t>The Third Passover</a:t>
            </a:r>
          </a:p>
        </p:txBody>
      </p:sp>
      <p:sp>
        <p:nvSpPr>
          <p:cNvPr id="405" name="Jesus is twice called the Lamb of God (1:29, 36)…"/>
          <p:cNvSpPr txBox="1"/>
          <p:nvPr>
            <p:ph type="body" sz="half" idx="1"/>
          </p:nvPr>
        </p:nvSpPr>
        <p:spPr>
          <a:prstGeom prst="rect">
            <a:avLst/>
          </a:prstGeom>
        </p:spPr>
        <p:txBody>
          <a:bodyPr/>
          <a:lstStyle/>
          <a:p>
            <a:pPr marL="538838" indent="-538838" defTabSz="525779">
              <a:spcBef>
                <a:spcPts val="3700"/>
              </a:spcBef>
              <a:buBlip>
                <a:blip r:embed="rId2"/>
              </a:buBlip>
              <a:defRPr sz="2943"/>
            </a:pPr>
            <a:r>
              <a:t>Jesus is twice called the Lamb of God (1:29, 36)</a:t>
            </a:r>
          </a:p>
          <a:p>
            <a:pPr marL="538838" indent="-538838" defTabSz="525779">
              <a:spcBef>
                <a:spcPts val="3700"/>
              </a:spcBef>
              <a:buBlip>
                <a:blip r:embed="rId2"/>
              </a:buBlip>
              <a:defRPr sz="2943"/>
            </a:pPr>
            <a:r>
              <a:t>The Passover context is emphasised: </a:t>
            </a:r>
          </a:p>
          <a:p>
            <a:pPr lvl="1" marL="784112" indent="-450864" defTabSz="525779">
              <a:spcBef>
                <a:spcPts val="3700"/>
              </a:spcBef>
              <a:buSzPct val="125000"/>
              <a:buChar char="•"/>
              <a:defRPr sz="2943"/>
            </a:pPr>
            <a:r>
              <a:t>Then they took Jesus from Caiaphas to Pilate’s headquarters. It was early in the morning. They themselves did not enter the headquarters, so as to avoid ritual defilement and to be able to eat the Passover. (John 18:28)</a:t>
            </a:r>
          </a:p>
          <a:p>
            <a:pPr lvl="1" marL="784112" indent="-450864" defTabSz="525779">
              <a:spcBef>
                <a:spcPts val="3700"/>
              </a:spcBef>
              <a:buSzPct val="125000"/>
              <a:buChar char="•"/>
              <a:defRPr sz="2943"/>
            </a:pPr>
            <a:r>
              <a:t>But you have a custom that I release someone for you at the Passover. (John 18:39)</a:t>
            </a:r>
          </a:p>
          <a:p>
            <a:pPr lvl="1" marL="784112" indent="-450864" defTabSz="525779">
              <a:spcBef>
                <a:spcPts val="3700"/>
              </a:spcBef>
              <a:buSzPct val="125000"/>
              <a:buChar char="•"/>
              <a:defRPr sz="2943"/>
            </a:pPr>
            <a:r>
              <a:t>When Pilate heard these words, he brought Jesus outside and sat on the judge’s bench at a place called The Stone Pavement, or in Hebrew Gabbatha. Now it was the day of Preparation for the Passover; and it was about noon.  (John 19:13–14)</a:t>
            </a:r>
          </a:p>
          <a:p>
            <a:pPr lvl="1" marL="784112" indent="-450864" defTabSz="525779">
              <a:spcBef>
                <a:spcPts val="3700"/>
              </a:spcBef>
              <a:buSzPct val="125000"/>
              <a:buChar char="•"/>
              <a:defRPr sz="2943"/>
            </a:pPr>
            <a:r>
              <a:t>Since it was the day of Preparation, the Jews did not want the bodies left on the cross during the sabbath, especially because that sabbath was a day of great solemnity. (John 19:31)</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19:36: &quot;These things occurred so that the scripture might be fulfilled, “None of his bones shall be broken.”&quot;…"/>
          <p:cNvSpPr txBox="1"/>
          <p:nvPr>
            <p:ph type="body" idx="1"/>
          </p:nvPr>
        </p:nvSpPr>
        <p:spPr>
          <a:prstGeom prst="rect">
            <a:avLst/>
          </a:prstGeom>
        </p:spPr>
        <p:txBody>
          <a:bodyPr/>
          <a:lstStyle/>
          <a:p>
            <a:pPr>
              <a:buBlip>
                <a:blip r:embed="rId2"/>
              </a:buBlip>
            </a:pPr>
            <a:r>
              <a:t>19:36: "These things occurred so that the scripture might be fulfilled, “None of his bones shall be broken.”" </a:t>
            </a:r>
          </a:p>
          <a:p>
            <a:pPr lvl="1" marL="1225176" indent="-704476">
              <a:buSzPct val="125000"/>
              <a:buChar char="•"/>
            </a:pPr>
            <a:r>
              <a:t>Ex. 12:46: “It is to be eaten in a single house; you are not to bring forth any of the flesh outside of the house, nor are you to break any bone of it.” (or possibly from other passages: see also Num 9:12 or Ps 34:20)</a:t>
            </a:r>
          </a:p>
          <a:p>
            <a:pPr>
              <a:buBlip>
                <a:blip r:embed="rId2"/>
              </a:buBlip>
            </a:pPr>
            <a:r>
              <a:t>A possible further allusion: </a:t>
            </a:r>
          </a:p>
          <a:p>
            <a:pPr lvl="1" marL="1225176" indent="-704476">
              <a:buSzPct val="125000"/>
              <a:buChar char="•"/>
            </a:pPr>
            <a:r>
              <a:t>So they put a sponge full of the wine on a </a:t>
            </a:r>
            <a:r>
              <a:rPr>
                <a:solidFill>
                  <a:schemeClr val="accent3">
                    <a:satOff val="20823"/>
                    <a:lumOff val="10104"/>
                  </a:schemeClr>
                </a:solidFill>
              </a:rPr>
              <a:t>branch of hyssop</a:t>
            </a:r>
            <a:r>
              <a:t> and held it to his mouth. (John 19:29) [not ‘stick’]</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Control: “For this reason the Father loves me, because I lay down my life in order to take it up again. No one takes it from me, but I lay it down of my own accord. I have power to lay it down, and I have power to take it up again. I have received this c"/>
          <p:cNvSpPr txBox="1"/>
          <p:nvPr>
            <p:ph type="body" idx="1"/>
          </p:nvPr>
        </p:nvSpPr>
        <p:spPr>
          <a:prstGeom prst="rect">
            <a:avLst/>
          </a:prstGeom>
        </p:spPr>
        <p:txBody>
          <a:bodyPr/>
          <a:lstStyle/>
          <a:p>
            <a:pPr>
              <a:buBlip>
                <a:blip r:embed="rId2"/>
              </a:buBlip>
            </a:pPr>
            <a:r>
              <a:t>Control: “For this reason the Father loves me, because I lay down my life in order to take it up again. No one takes it from me, but I lay it down of my own accord. I have power to lay it down, and I have power to take it up again. I have received this command from my Father.” John 10:17–18</a:t>
            </a:r>
          </a:p>
          <a:p>
            <a:pPr>
              <a:buBlip>
                <a:blip r:embed="rId2"/>
              </a:buBlip>
            </a:pPr>
            <a:r>
              <a:t>“When Jesus said to them, “I am he,” they stepped back and fell to the ground.”  John 18:6</a:t>
            </a:r>
          </a:p>
          <a:p>
            <a:pPr>
              <a:buBlip>
                <a:blip r:embed="rId2"/>
              </a:buBlip>
            </a:pPr>
            <a:r>
              <a:t>“Jesus answered him [Pilate], “You would have no power over me unless it had been given you from above…” John 19:11</a:t>
            </a:r>
          </a:p>
          <a:p>
            <a:pPr>
              <a:buBlip>
                <a:blip r:embed="rId2"/>
              </a:buBlip>
            </a:pPr>
            <a:r>
              <a:t>Triumph (and scripture fulfilled)! “It is finished” 19:30</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Chapters 20-21"/>
          <p:cNvSpPr txBox="1"/>
          <p:nvPr>
            <p:ph type="title"/>
          </p:nvPr>
        </p:nvSpPr>
        <p:spPr>
          <a:prstGeom prst="rect">
            <a:avLst/>
          </a:prstGeom>
        </p:spPr>
        <p:txBody>
          <a:bodyPr/>
          <a:lstStyle/>
          <a:p>
            <a:pPr/>
            <a:r>
              <a:t>Chapters 20-21</a:t>
            </a:r>
          </a:p>
        </p:txBody>
      </p:sp>
      <p:sp>
        <p:nvSpPr>
          <p:cNvPr id="412" name="Ch.20 The Resurrection…"/>
          <p:cNvSpPr txBox="1"/>
          <p:nvPr>
            <p:ph type="body" sz="half" idx="1"/>
          </p:nvPr>
        </p:nvSpPr>
        <p:spPr>
          <a:prstGeom prst="rect">
            <a:avLst/>
          </a:prstGeom>
        </p:spPr>
        <p:txBody>
          <a:bodyPr/>
          <a:lstStyle/>
          <a:p>
            <a:pPr marL="698806" indent="-698806" defTabSz="681870">
              <a:spcBef>
                <a:spcPts val="4900"/>
              </a:spcBef>
              <a:buBlip>
                <a:blip r:embed="rId2"/>
              </a:buBlip>
              <a:defRPr sz="3818"/>
            </a:pPr>
            <a:r>
              <a:t>Ch.20 The Resurrection</a:t>
            </a:r>
          </a:p>
          <a:p>
            <a:pPr lvl="1" marL="1016896" indent="-584715" defTabSz="681870">
              <a:spcBef>
                <a:spcPts val="4900"/>
              </a:spcBef>
              <a:buSzPct val="125000"/>
              <a:buChar char="•"/>
              <a:defRPr sz="3818"/>
            </a:pPr>
            <a:r>
              <a:t>Mary meets the Gardener! </a:t>
            </a:r>
          </a:p>
          <a:p>
            <a:pPr lvl="1" marL="1016896" indent="-584715" defTabSz="681870">
              <a:spcBef>
                <a:spcPts val="4900"/>
              </a:spcBef>
              <a:buSzPct val="125000"/>
              <a:buChar char="•"/>
              <a:defRPr sz="3818"/>
            </a:pPr>
            <a:r>
              <a:t>Jesus breathes on them the Holy Spirit</a:t>
            </a:r>
          </a:p>
          <a:p>
            <a:pPr lvl="1" marL="1016896" indent="-584715" defTabSz="681870">
              <a:spcBef>
                <a:spcPts val="4900"/>
              </a:spcBef>
              <a:buSzPct val="125000"/>
              <a:buChar char="•"/>
              <a:defRPr sz="3818"/>
            </a:pPr>
            <a:r>
              <a:t>Thomas: My Lord and My God!</a:t>
            </a:r>
          </a:p>
          <a:p>
            <a:pPr marL="698806" indent="-698806" defTabSz="681870">
              <a:spcBef>
                <a:spcPts val="4900"/>
              </a:spcBef>
              <a:buBlip>
                <a:blip r:embed="rId2"/>
              </a:buBlip>
              <a:defRPr sz="3818"/>
            </a:pPr>
            <a:r>
              <a:t>Ch.21 Post-Resurrection Appearances </a:t>
            </a:r>
          </a:p>
          <a:p>
            <a:pPr lvl="1" marL="1016896" indent="-584715" defTabSz="681870">
              <a:spcBef>
                <a:spcPts val="4900"/>
              </a:spcBef>
              <a:buSzPct val="125000"/>
              <a:buChar char="•"/>
              <a:defRPr sz="3818"/>
            </a:pPr>
            <a:r>
              <a:t>Third appearance of Jesus: he helps them catch fish</a:t>
            </a:r>
          </a:p>
          <a:p>
            <a:pPr lvl="1" marL="1016896" indent="-584715" defTabSz="681870">
              <a:spcBef>
                <a:spcPts val="4900"/>
              </a:spcBef>
              <a:buSzPct val="125000"/>
              <a:buChar char="•"/>
              <a:defRPr sz="3818"/>
            </a:pPr>
            <a:r>
              <a:t>Threefold reinstatement of Peter</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The Divine Jesus"/>
          <p:cNvSpPr txBox="1"/>
          <p:nvPr>
            <p:ph type="title"/>
          </p:nvPr>
        </p:nvSpPr>
        <p:spPr>
          <a:prstGeom prst="rect">
            <a:avLst/>
          </a:prstGeom>
        </p:spPr>
        <p:txBody>
          <a:bodyPr/>
          <a:lstStyle/>
          <a:p>
            <a:pPr/>
            <a:r>
              <a:t>The Divine Jesus</a:t>
            </a:r>
          </a:p>
        </p:txBody>
      </p:sp>
      <p:sp>
        <p:nvSpPr>
          <p:cNvPr id="415" name="Preexistent (see also 17:5, 24)…"/>
          <p:cNvSpPr txBox="1"/>
          <p:nvPr>
            <p:ph type="body" sz="half" idx="1"/>
          </p:nvPr>
        </p:nvSpPr>
        <p:spPr>
          <a:prstGeom prst="rect">
            <a:avLst/>
          </a:prstGeom>
        </p:spPr>
        <p:txBody>
          <a:bodyPr/>
          <a:lstStyle/>
          <a:p>
            <a:pPr>
              <a:buBlip>
                <a:blip r:embed="rId2"/>
              </a:buBlip>
            </a:pPr>
            <a:r>
              <a:t>Preexistent (see also 17:5, 24)</a:t>
            </a:r>
          </a:p>
          <a:p>
            <a:pPr>
              <a:buBlip>
                <a:blip r:embed="rId2"/>
              </a:buBlip>
            </a:pPr>
            <a:r>
              <a:t>The Emphasis on the Son from heaven</a:t>
            </a:r>
          </a:p>
          <a:p>
            <a:pPr>
              <a:buBlip>
                <a:blip r:embed="rId2"/>
              </a:buBlip>
            </a:pPr>
            <a:r>
              <a:t>The I Am saying in 8:58 (Ex 3:14); also 18:6</a:t>
            </a:r>
          </a:p>
          <a:p>
            <a:pPr>
              <a:buBlip>
                <a:blip r:embed="rId2"/>
              </a:buBlip>
            </a:pPr>
            <a:r>
              <a:t>Equating himself with God in 5:17-18 and 10:30f ("I am the Father are one.")</a:t>
            </a:r>
          </a:p>
          <a:p>
            <a:pPr>
              <a:buBlip>
                <a:blip r:embed="rId2"/>
              </a:buBlip>
            </a:pPr>
            <a:r>
              <a:t>Thomas' declaration: "My Lord and my God!" 20:28</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Where Does the Gospel End?"/>
          <p:cNvSpPr txBox="1"/>
          <p:nvPr>
            <p:ph type="title"/>
          </p:nvPr>
        </p:nvSpPr>
        <p:spPr>
          <a:prstGeom prst="rect">
            <a:avLst/>
          </a:prstGeom>
        </p:spPr>
        <p:txBody>
          <a:bodyPr/>
          <a:lstStyle/>
          <a:p>
            <a:pPr/>
            <a:r>
              <a:t>Where Does the Gospel End?</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Now Jesus did many other signs in the presence of his disciples, which are not written in this book. But these are written so that you may come to believe that Jesus is the Messiah, the Son of God, and that through believing you may have life in his nam"/>
          <p:cNvSpPr txBox="1"/>
          <p:nvPr>
            <p:ph type="body" idx="22"/>
          </p:nvPr>
        </p:nvSpPr>
        <p:spPr>
          <a:xfrm>
            <a:off x="4833937" y="2103644"/>
            <a:ext cx="14716126" cy="8758618"/>
          </a:xfrm>
          <a:prstGeom prst="rect">
            <a:avLst/>
          </a:prstGeom>
        </p:spPr>
        <p:txBody>
          <a:bodyPr/>
          <a:lstStyle>
            <a:lvl1pPr algn="just"/>
          </a:lstStyle>
          <a:p>
            <a:pPr/>
            <a:r>
              <a:t>“Now Jesus did many other signs in the presence of his disciples, which are not written in this book. But these are written so that you may come to believe that Jesus is the Messiah, the Son of God, and that through believing you may have life in his name.” (20:30–31)</a:t>
            </a:r>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The Curious Features of ch. 21"/>
          <p:cNvSpPr txBox="1"/>
          <p:nvPr>
            <p:ph type="title"/>
          </p:nvPr>
        </p:nvSpPr>
        <p:spPr>
          <a:prstGeom prst="rect">
            <a:avLst/>
          </a:prstGeom>
        </p:spPr>
        <p:txBody>
          <a:bodyPr/>
          <a:lstStyle/>
          <a:p>
            <a:pPr/>
            <a:r>
              <a:t>The Curious Features of ch. 21</a:t>
            </a:r>
          </a:p>
        </p:txBody>
      </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153 Fish"/>
          <p:cNvSpPr txBox="1"/>
          <p:nvPr>
            <p:ph type="title"/>
          </p:nvPr>
        </p:nvSpPr>
        <p:spPr>
          <a:prstGeom prst="rect">
            <a:avLst/>
          </a:prstGeom>
        </p:spPr>
        <p:txBody>
          <a:bodyPr/>
          <a:lstStyle/>
          <a:p>
            <a:pPr/>
            <a:r>
              <a:t>153 Fish</a:t>
            </a:r>
          </a:p>
        </p:txBody>
      </p:sp>
      <p:sp>
        <p:nvSpPr>
          <p:cNvPr id="426" name="21:11: &quot;So Simon Peter went aboard and hauled the net ashore, full of large fish, a hundred fifty-three of them; and though there were so many, the net was not torn.&quot;"/>
          <p:cNvSpPr txBox="1"/>
          <p:nvPr>
            <p:ph type="body" sz="half" idx="1"/>
          </p:nvPr>
        </p:nvSpPr>
        <p:spPr>
          <a:prstGeom prst="rect">
            <a:avLst/>
          </a:prstGeom>
        </p:spPr>
        <p:txBody>
          <a:bodyPr/>
          <a:lstStyle>
            <a:lvl1pPr>
              <a:buBlip>
                <a:blip r:embed="rId2"/>
              </a:buBlip>
            </a:lvl1pPr>
          </a:lstStyle>
          <a:p>
            <a:pPr/>
            <a:r>
              <a:t>21:11: "So Simon Peter went aboard and hauled the net ashore, full of large fish, a hundred fifty-three of them; and though there were so many, the net was not torn."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Our Goal"/>
          <p:cNvSpPr txBox="1"/>
          <p:nvPr>
            <p:ph type="title"/>
          </p:nvPr>
        </p:nvSpPr>
        <p:spPr>
          <a:prstGeom prst="rect">
            <a:avLst/>
          </a:prstGeom>
        </p:spPr>
        <p:txBody>
          <a:bodyPr/>
          <a:lstStyle/>
          <a:p>
            <a:pPr/>
            <a:r>
              <a:t>Our Goal</a:t>
            </a:r>
          </a:p>
        </p:txBody>
      </p:sp>
      <p:sp>
        <p:nvSpPr>
          <p:cNvPr id="166" name="To identify the different 'voices' of the Evangelists"/>
          <p:cNvSpPr txBox="1"/>
          <p:nvPr>
            <p:ph type="body" sz="half" idx="1"/>
          </p:nvPr>
        </p:nvSpPr>
        <p:spPr>
          <a:prstGeom prst="rect">
            <a:avLst/>
          </a:prstGeom>
        </p:spPr>
        <p:txBody>
          <a:bodyPr/>
          <a:lstStyle>
            <a:lvl1pPr>
              <a:buBlip>
                <a:blip r:embed="rId2"/>
              </a:buBlip>
            </a:lvl1pPr>
          </a:lstStyle>
          <a:p>
            <a:pPr/>
            <a:r>
              <a:t>To identify the different 'voices' of the Evangelists</a:t>
            </a:r>
          </a:p>
        </p:txBody>
      </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Gematria?"/>
          <p:cNvSpPr txBox="1"/>
          <p:nvPr>
            <p:ph type="title"/>
          </p:nvPr>
        </p:nvSpPr>
        <p:spPr>
          <a:prstGeom prst="rect">
            <a:avLst/>
          </a:prstGeom>
        </p:spPr>
        <p:txBody>
          <a:bodyPr/>
          <a:lstStyle/>
          <a:p>
            <a:pPr/>
            <a:r>
              <a:t>Gematria? </a:t>
            </a:r>
          </a:p>
        </p:txBody>
      </p:sp>
      <p:sp>
        <p:nvSpPr>
          <p:cNvPr id="429" name="Ezekiel 47:9–10: “Wherever the river goes, every living creature that swarms will live, and there will be very many fish, once these waters reach there. It will become fresh; and everything will live where the river goes. People will stand fishing beside"/>
          <p:cNvSpPr txBox="1"/>
          <p:nvPr>
            <p:ph type="body" sz="half" idx="1"/>
          </p:nvPr>
        </p:nvSpPr>
        <p:spPr>
          <a:prstGeom prst="rect">
            <a:avLst/>
          </a:prstGeom>
        </p:spPr>
        <p:txBody>
          <a:bodyPr/>
          <a:lstStyle/>
          <a:p>
            <a:pPr>
              <a:buBlip>
                <a:blip r:embed="rId2"/>
              </a:buBlip>
            </a:pPr>
            <a:r>
              <a:t>Ezekiel 47:9–10: “Wherever the river goes, every living creature that swarms will live, and there will be very many fish, once these waters reach there. It will become fresh; and everything will live where the river goes. People will stand fishing beside the sea from</a:t>
            </a:r>
            <a:r>
              <a:rPr>
                <a:solidFill>
                  <a:schemeClr val="accent3">
                    <a:satOff val="20823"/>
                    <a:lumOff val="10104"/>
                  </a:schemeClr>
                </a:solidFill>
              </a:rPr>
              <a:t> En-gedi to En-eglaim</a:t>
            </a:r>
            <a:r>
              <a:t>; it will be a place for the spreading of nets; its fish will be of a great many kinds, like the fish of the Great Sea.”</a:t>
            </a: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En mean 'spring'…"/>
          <p:cNvSpPr txBox="1"/>
          <p:nvPr>
            <p:ph type="body" idx="1"/>
          </p:nvPr>
        </p:nvSpPr>
        <p:spPr>
          <a:prstGeom prst="rect">
            <a:avLst/>
          </a:prstGeom>
        </p:spPr>
        <p:txBody>
          <a:bodyPr/>
          <a:lstStyle/>
          <a:p>
            <a:pPr>
              <a:buBlip>
                <a:blip r:embed="rId2"/>
              </a:buBlip>
            </a:pPr>
            <a:r>
              <a:t>En mean 'spring'</a:t>
            </a:r>
          </a:p>
          <a:p>
            <a:pPr>
              <a:buBlip>
                <a:blip r:embed="rId2"/>
              </a:buBlip>
            </a:pPr>
            <a:r>
              <a:t>Gedi = 17</a:t>
            </a:r>
          </a:p>
          <a:p>
            <a:pPr>
              <a:buBlip>
                <a:blip r:embed="rId2"/>
              </a:buBlip>
            </a:pPr>
            <a:r>
              <a:t>Eglaim = 153</a:t>
            </a:r>
          </a:p>
          <a:p>
            <a:pPr>
              <a:buBlip>
                <a:blip r:embed="rId2"/>
              </a:buBlip>
            </a:pPr>
            <a:r>
              <a:t>153 is the triangular number of 17!</a:t>
            </a:r>
          </a:p>
          <a:p>
            <a:pPr lvl="1" marL="1225176" indent="-704476">
              <a:buSzPct val="125000"/>
              <a:buChar char="•"/>
            </a:pPr>
            <a:r>
              <a:t>1+2+3+4+5+6+7+8+9+10+11+12+13+14+15+16+17   = 153! </a:t>
            </a:r>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Love or Love?…"/>
          <p:cNvSpPr txBox="1"/>
          <p:nvPr>
            <p:ph type="title"/>
          </p:nvPr>
        </p:nvSpPr>
        <p:spPr>
          <a:prstGeom prst="rect">
            <a:avLst/>
          </a:prstGeom>
        </p:spPr>
        <p:txBody>
          <a:bodyPr/>
          <a:lstStyle/>
          <a:p>
            <a:pPr/>
            <a:r>
              <a:t>Love or Love? </a:t>
            </a:r>
          </a:p>
          <a:p>
            <a:pPr/>
            <a:r>
              <a:t>Significant or Stylistic? </a:t>
            </a:r>
          </a:p>
        </p:txBody>
      </p:sp>
      <p:sp>
        <p:nvSpPr>
          <p:cNvPr id="434" name="“...Jesus said to Simon Peter, “Simon son of John, do you love [agapaō] me more than these?” He said to him, “Yes, Lord; you know that I love [phileō] you.” Jesus said to him, “Feed my lambs.” A second time he said to him, “Simon son of John, do you love"/>
          <p:cNvSpPr txBox="1"/>
          <p:nvPr>
            <p:ph type="body" sz="half" idx="1"/>
          </p:nvPr>
        </p:nvSpPr>
        <p:spPr>
          <a:prstGeom prst="rect">
            <a:avLst/>
          </a:prstGeom>
        </p:spPr>
        <p:txBody>
          <a:bodyPr/>
          <a:lstStyle/>
          <a:p>
            <a:pPr marL="791419" indent="-791419" defTabSz="772239">
              <a:spcBef>
                <a:spcPts val="5500"/>
              </a:spcBef>
              <a:buBlip>
                <a:blip r:embed="rId2"/>
              </a:buBlip>
              <a:defRPr sz="4324"/>
            </a:pPr>
            <a:r>
              <a:t>“...Jesus said to Simon Peter, “Simon son of John, do you love </a:t>
            </a:r>
            <a:r>
              <a:rPr>
                <a:solidFill>
                  <a:schemeClr val="accent3">
                    <a:satOff val="20823"/>
                    <a:lumOff val="10104"/>
                  </a:schemeClr>
                </a:solidFill>
              </a:rPr>
              <a:t>[agapaō]</a:t>
            </a:r>
            <a:r>
              <a:t> me more than these?” He said to him, “Yes, Lord; you know that I love </a:t>
            </a:r>
            <a:r>
              <a:rPr>
                <a:solidFill>
                  <a:schemeClr val="accent3">
                    <a:satOff val="20823"/>
                    <a:lumOff val="10104"/>
                  </a:schemeClr>
                </a:solidFill>
              </a:rPr>
              <a:t>[phileō]</a:t>
            </a:r>
            <a:r>
              <a:t> you.” Jesus said to him, “Feed my lambs.” A second time he said to him, “Simon son of John, do you love </a:t>
            </a:r>
            <a:r>
              <a:rPr>
                <a:solidFill>
                  <a:schemeClr val="accent3">
                    <a:satOff val="20823"/>
                    <a:lumOff val="10104"/>
                  </a:schemeClr>
                </a:solidFill>
              </a:rPr>
              <a:t>[agapaō]</a:t>
            </a:r>
            <a:r>
              <a:t> me?” He said to him, “Yes, Lord; you know that I love </a:t>
            </a:r>
            <a:r>
              <a:rPr>
                <a:solidFill>
                  <a:schemeClr val="accent3">
                    <a:satOff val="20823"/>
                    <a:lumOff val="10104"/>
                  </a:schemeClr>
                </a:solidFill>
              </a:rPr>
              <a:t>[phileō]</a:t>
            </a:r>
            <a:r>
              <a:t> you.” Jesus said to him, “Tend my sheep.” He said to him the third time, “Simon son of John, do you love </a:t>
            </a:r>
            <a:r>
              <a:rPr>
                <a:solidFill>
                  <a:schemeClr val="accent3">
                    <a:satOff val="20823"/>
                    <a:lumOff val="10104"/>
                  </a:schemeClr>
                </a:solidFill>
              </a:rPr>
              <a:t>[phileō]</a:t>
            </a:r>
            <a:r>
              <a:t> me?” Peter felt hurt because he said to him the third time, “Do you love </a:t>
            </a:r>
            <a:r>
              <a:rPr>
                <a:solidFill>
                  <a:schemeClr val="accent3">
                    <a:satOff val="20823"/>
                    <a:lumOff val="10104"/>
                  </a:schemeClr>
                </a:solidFill>
              </a:rPr>
              <a:t>[phileō] </a:t>
            </a:r>
            <a:r>
              <a:t>me?” And he said to him, “Lord, you know everything; you know that I love </a:t>
            </a:r>
            <a:r>
              <a:rPr>
                <a:solidFill>
                  <a:schemeClr val="accent3">
                    <a:satOff val="20823"/>
                    <a:lumOff val="10104"/>
                  </a:schemeClr>
                </a:solidFill>
              </a:rPr>
              <a:t>[phileō]</a:t>
            </a:r>
            <a:r>
              <a:t> you.” Jesus said to him, “Feed my sheep.”” (John 21:15–17 NRSV)</a:t>
            </a:r>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Other Variations:"/>
          <p:cNvSpPr txBox="1"/>
          <p:nvPr>
            <p:ph type="title"/>
          </p:nvPr>
        </p:nvSpPr>
        <p:spPr>
          <a:prstGeom prst="rect">
            <a:avLst/>
          </a:prstGeom>
        </p:spPr>
        <p:txBody>
          <a:bodyPr/>
          <a:lstStyle/>
          <a:p>
            <a:pPr/>
            <a:r>
              <a:t>Other Variations:</a:t>
            </a:r>
          </a:p>
        </p:txBody>
      </p:sp>
      <p:sp>
        <p:nvSpPr>
          <p:cNvPr id="437" name="“...Jesus said to Simon Peter, “Simon son of John, do you love [agapaō] me more than these?” He said to him, “Yes, Lord; you know that I love [phileō] you.” Jesus said to him, “Feed [boskō] my lambs [arnion].” A second time he said to him, “Simon son of "/>
          <p:cNvSpPr txBox="1"/>
          <p:nvPr>
            <p:ph type="body" sz="half" idx="1"/>
          </p:nvPr>
        </p:nvSpPr>
        <p:spPr>
          <a:prstGeom prst="rect">
            <a:avLst/>
          </a:prstGeom>
        </p:spPr>
        <p:txBody>
          <a:bodyPr/>
          <a:lstStyle/>
          <a:p>
            <a:pPr marL="782999" indent="-782999" defTabSz="764024">
              <a:spcBef>
                <a:spcPts val="5400"/>
              </a:spcBef>
              <a:buBlip>
                <a:blip r:embed="rId2"/>
              </a:buBlip>
              <a:defRPr sz="4278"/>
            </a:pPr>
            <a:r>
              <a:t>“...Jesus said to Simon Peter, “Simon son of John, do you love </a:t>
            </a:r>
            <a:r>
              <a:rPr>
                <a:solidFill>
                  <a:schemeClr val="accent3">
                    <a:satOff val="20823"/>
                    <a:lumOff val="10104"/>
                  </a:schemeClr>
                </a:solidFill>
              </a:rPr>
              <a:t>[agapaō]</a:t>
            </a:r>
            <a:r>
              <a:t> me more than these?” He said to him, “Yes, Lord; you know that I love </a:t>
            </a:r>
            <a:r>
              <a:rPr>
                <a:solidFill>
                  <a:schemeClr val="accent3">
                    <a:satOff val="20823"/>
                    <a:lumOff val="10104"/>
                  </a:schemeClr>
                </a:solidFill>
              </a:rPr>
              <a:t>[phileō]</a:t>
            </a:r>
            <a:r>
              <a:t> you.” Jesus said to him, “Feed </a:t>
            </a:r>
            <a:r>
              <a:rPr>
                <a:solidFill>
                  <a:schemeClr val="accent1"/>
                </a:solidFill>
              </a:rPr>
              <a:t>[boskō]</a:t>
            </a:r>
            <a:r>
              <a:t> my lambs </a:t>
            </a:r>
            <a:r>
              <a:rPr>
                <a:solidFill>
                  <a:schemeClr val="accent2"/>
                </a:solidFill>
              </a:rPr>
              <a:t>[arnion]</a:t>
            </a:r>
            <a:r>
              <a:t>.” A second time he said to him, “Simon son of John, do you love </a:t>
            </a:r>
            <a:r>
              <a:rPr>
                <a:solidFill>
                  <a:schemeClr val="accent3">
                    <a:satOff val="20823"/>
                    <a:lumOff val="10104"/>
                  </a:schemeClr>
                </a:solidFill>
              </a:rPr>
              <a:t>[agapaō]</a:t>
            </a:r>
            <a:r>
              <a:t> me?” He said to him, “Yes, Lord; you know that I love </a:t>
            </a:r>
            <a:r>
              <a:rPr>
                <a:solidFill>
                  <a:schemeClr val="accent3">
                    <a:satOff val="20823"/>
                    <a:lumOff val="10104"/>
                  </a:schemeClr>
                </a:solidFill>
              </a:rPr>
              <a:t>[phileō]</a:t>
            </a:r>
            <a:r>
              <a:t> you.” Jesus said to him, “Tend </a:t>
            </a:r>
            <a:r>
              <a:rPr>
                <a:solidFill>
                  <a:schemeClr val="accent1"/>
                </a:solidFill>
              </a:rPr>
              <a:t>[poimanō]</a:t>
            </a:r>
            <a:r>
              <a:t> my sheep </a:t>
            </a:r>
            <a:r>
              <a:rPr>
                <a:solidFill>
                  <a:schemeClr val="accent2"/>
                </a:solidFill>
              </a:rPr>
              <a:t>[probaton]</a:t>
            </a:r>
            <a:r>
              <a:t>.” He said to him the third time, “Simon son of John, do you love </a:t>
            </a:r>
            <a:r>
              <a:rPr>
                <a:solidFill>
                  <a:schemeClr val="accent3">
                    <a:satOff val="20823"/>
                    <a:lumOff val="10104"/>
                  </a:schemeClr>
                </a:solidFill>
              </a:rPr>
              <a:t>[phileō]</a:t>
            </a:r>
            <a:r>
              <a:t> me?” Peter felt hurt because he said to him the third time, “Do you love </a:t>
            </a:r>
            <a:r>
              <a:rPr>
                <a:solidFill>
                  <a:schemeClr val="accent3">
                    <a:satOff val="20823"/>
                    <a:lumOff val="10104"/>
                  </a:schemeClr>
                </a:solidFill>
              </a:rPr>
              <a:t>[phileō] </a:t>
            </a:r>
            <a:r>
              <a:t>me?” And he said to him, “Lord, you know everything; you know that I love </a:t>
            </a:r>
            <a:r>
              <a:rPr>
                <a:solidFill>
                  <a:schemeClr val="accent3">
                    <a:satOff val="20823"/>
                    <a:lumOff val="10104"/>
                  </a:schemeClr>
                </a:solidFill>
              </a:rPr>
              <a:t>[phileō]</a:t>
            </a:r>
            <a:r>
              <a:t> you.” Jesus said to him, “Feed </a:t>
            </a:r>
            <a:r>
              <a:rPr>
                <a:solidFill>
                  <a:schemeClr val="accent1"/>
                </a:solidFill>
              </a:rPr>
              <a:t>[boskō]</a:t>
            </a:r>
            <a:r>
              <a:t> my sheep. </a:t>
            </a:r>
            <a:r>
              <a:rPr>
                <a:solidFill>
                  <a:schemeClr val="accent2"/>
                </a:solidFill>
              </a:rPr>
              <a:t>[probaton]</a:t>
            </a:r>
            <a:r>
              <a:t>”” (John 21:15–17 NRSV)</a:t>
            </a:r>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Fish, Fish, or Fish?"/>
          <p:cNvSpPr txBox="1"/>
          <p:nvPr>
            <p:ph type="title"/>
          </p:nvPr>
        </p:nvSpPr>
        <p:spPr>
          <a:prstGeom prst="rect">
            <a:avLst/>
          </a:prstGeom>
        </p:spPr>
        <p:txBody>
          <a:bodyPr/>
          <a:lstStyle/>
          <a:p>
            <a:pPr/>
            <a:r>
              <a:t>Fish, Fish, or Fish? </a:t>
            </a:r>
          </a:p>
        </p:txBody>
      </p:sp>
      <p:sp>
        <p:nvSpPr>
          <p:cNvPr id="440" name="21:5: prosphagion (once; this word can refer to a fish relish eaten with bread, but here Jesus just means 'fish', a common usage)…"/>
          <p:cNvSpPr txBox="1"/>
          <p:nvPr>
            <p:ph type="body" sz="half" idx="1"/>
          </p:nvPr>
        </p:nvSpPr>
        <p:spPr>
          <a:prstGeom prst="rect">
            <a:avLst/>
          </a:prstGeom>
        </p:spPr>
        <p:txBody>
          <a:bodyPr/>
          <a:lstStyle/>
          <a:p>
            <a:pPr>
              <a:buBlip>
                <a:blip r:embed="rId2"/>
              </a:buBlip>
            </a:pPr>
            <a:r>
              <a:t>21:5: prosphagion (once; this word can refer to a fish relish eaten with bread, but here Jesus just means 'fish', a common usage)</a:t>
            </a:r>
          </a:p>
          <a:p>
            <a:pPr>
              <a:buBlip>
                <a:blip r:embed="rId2"/>
              </a:buBlip>
            </a:pPr>
            <a:r>
              <a:t>21:6, 8: icthus (twice)</a:t>
            </a:r>
          </a:p>
          <a:p>
            <a:pPr>
              <a:buBlip>
                <a:blip r:embed="rId2"/>
              </a:buBlip>
            </a:pPr>
            <a:r>
              <a:t>21:9, 10: opsarion (twice) </a:t>
            </a:r>
          </a:p>
          <a:p>
            <a:pPr>
              <a:buBlip>
                <a:blip r:embed="rId2"/>
              </a:buBlip>
            </a:pPr>
            <a:r>
              <a:t>21:11: icthus (once but third time in this passage)</a:t>
            </a:r>
          </a:p>
          <a:p>
            <a:pPr>
              <a:buBlip>
                <a:blip r:embed="rId2"/>
              </a:buBlip>
            </a:pPr>
            <a:r>
              <a:t>21:13: opsarion (once but third time in this passage) </a:t>
            </a:r>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A Lesser Love?"/>
          <p:cNvSpPr txBox="1"/>
          <p:nvPr>
            <p:ph type="title"/>
          </p:nvPr>
        </p:nvSpPr>
        <p:spPr>
          <a:prstGeom prst="rect">
            <a:avLst/>
          </a:prstGeom>
        </p:spPr>
        <p:txBody>
          <a:bodyPr/>
          <a:lstStyle/>
          <a:p>
            <a:pPr/>
            <a:r>
              <a:t>A Lesser Love?</a:t>
            </a:r>
          </a:p>
        </p:txBody>
      </p:sp>
      <p:sp>
        <p:nvSpPr>
          <p:cNvPr id="443" name="5:20: &quot;The Father loves [phileō] the Son and shows him all that he himself is doing...&quot;…"/>
          <p:cNvSpPr txBox="1"/>
          <p:nvPr>
            <p:ph type="body" sz="half" idx="1"/>
          </p:nvPr>
        </p:nvSpPr>
        <p:spPr>
          <a:prstGeom prst="rect">
            <a:avLst/>
          </a:prstGeom>
        </p:spPr>
        <p:txBody>
          <a:bodyPr/>
          <a:lstStyle/>
          <a:p>
            <a:pPr marL="766161" indent="-766161" defTabSz="747593">
              <a:spcBef>
                <a:spcPts val="5300"/>
              </a:spcBef>
              <a:buBlip>
                <a:blip r:embed="rId3"/>
              </a:buBlip>
              <a:defRPr sz="4186"/>
            </a:pPr>
            <a:r>
              <a:t>5:20: "The Father loves </a:t>
            </a:r>
            <a:r>
              <a:rPr>
                <a:solidFill>
                  <a:schemeClr val="accent3">
                    <a:satOff val="20823"/>
                    <a:lumOff val="10104"/>
                  </a:schemeClr>
                </a:solidFill>
              </a:rPr>
              <a:t>[phileō]</a:t>
            </a:r>
            <a:r>
              <a:t> the Son and shows him all that he himself is doing..."</a:t>
            </a:r>
          </a:p>
          <a:p>
            <a:pPr marL="766161" indent="-766161" defTabSz="747593">
              <a:spcBef>
                <a:spcPts val="5300"/>
              </a:spcBef>
              <a:buBlip>
                <a:blip r:embed="rId3"/>
              </a:buBlip>
              <a:defRPr sz="4186"/>
            </a:pPr>
            <a:r>
              <a:t>11:3, 36: "So the sisters sent a message to Jesus, “Lord, he whom you love </a:t>
            </a:r>
            <a:r>
              <a:rPr>
                <a:solidFill>
                  <a:schemeClr val="accent3">
                    <a:satOff val="20823"/>
                    <a:lumOff val="10104"/>
                  </a:schemeClr>
                </a:solidFill>
              </a:rPr>
              <a:t>[phileō]</a:t>
            </a:r>
            <a:r>
              <a:t> is ill.” ...So the Jews said, “See how he loved </a:t>
            </a:r>
            <a:r>
              <a:rPr>
                <a:solidFill>
                  <a:schemeClr val="accent3">
                    <a:satOff val="20823"/>
                    <a:lumOff val="10104"/>
                  </a:schemeClr>
                </a:solidFill>
              </a:rPr>
              <a:t>[phileō] </a:t>
            </a:r>
            <a:r>
              <a:t>him!”"</a:t>
            </a:r>
          </a:p>
          <a:p>
            <a:pPr marL="766161" indent="-766161" defTabSz="747593">
              <a:spcBef>
                <a:spcPts val="5300"/>
              </a:spcBef>
              <a:buBlip>
                <a:blip r:embed="rId3"/>
              </a:buBlip>
              <a:defRPr sz="4186"/>
            </a:pPr>
            <a:r>
              <a:t>12:25: "Those who love </a:t>
            </a:r>
            <a:r>
              <a:rPr>
                <a:solidFill>
                  <a:schemeClr val="accent3">
                    <a:satOff val="20823"/>
                    <a:lumOff val="10104"/>
                  </a:schemeClr>
                </a:solidFill>
              </a:rPr>
              <a:t>[phileō] </a:t>
            </a:r>
            <a:r>
              <a:t>their life lose it, and those who hate their life in this world will keep it for eternal life.”</a:t>
            </a:r>
          </a:p>
          <a:p>
            <a:pPr marL="766161" indent="-766161" defTabSz="747593">
              <a:spcBef>
                <a:spcPts val="5300"/>
              </a:spcBef>
              <a:buBlip>
                <a:blip r:embed="rId3"/>
              </a:buBlip>
              <a:defRPr sz="4186"/>
            </a:pPr>
            <a:r>
              <a:t>20:22: “So she ran and went to Simon Peter and the other disciple, the one whom Jesus loved </a:t>
            </a:r>
            <a:r>
              <a:rPr>
                <a:solidFill>
                  <a:schemeClr val="accent3">
                    <a:satOff val="20823"/>
                    <a:lumOff val="10104"/>
                  </a:schemeClr>
                </a:solidFill>
              </a:rPr>
              <a:t>[phileō]</a:t>
            </a:r>
            <a:r>
              <a:t>, and said to them…”</a:t>
            </a:r>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Summary"/>
          <p:cNvSpPr txBox="1"/>
          <p:nvPr>
            <p:ph type="title"/>
          </p:nvPr>
        </p:nvSpPr>
        <p:spPr>
          <a:prstGeom prst="rect">
            <a:avLst/>
          </a:prstGeom>
        </p:spPr>
        <p:txBody>
          <a:bodyPr/>
          <a:lstStyle/>
          <a:p>
            <a:pPr/>
            <a:r>
              <a:t>Summary</a:t>
            </a:r>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Summary"/>
          <p:cNvSpPr txBox="1"/>
          <p:nvPr>
            <p:ph type="title"/>
          </p:nvPr>
        </p:nvSpPr>
        <p:spPr>
          <a:prstGeom prst="rect">
            <a:avLst/>
          </a:prstGeom>
        </p:spPr>
        <p:txBody>
          <a:bodyPr/>
          <a:lstStyle/>
          <a:p>
            <a:pPr/>
            <a:r>
              <a:t>Summary</a:t>
            </a:r>
          </a:p>
        </p:txBody>
      </p:sp>
      <p:sp>
        <p:nvSpPr>
          <p:cNvPr id="450" name="Very different structure to the Synoptics, both geographically and chronologically…"/>
          <p:cNvSpPr txBox="1"/>
          <p:nvPr>
            <p:ph type="body" sz="half" idx="1"/>
          </p:nvPr>
        </p:nvSpPr>
        <p:spPr>
          <a:prstGeom prst="rect">
            <a:avLst/>
          </a:prstGeom>
        </p:spPr>
        <p:txBody>
          <a:bodyPr/>
          <a:lstStyle/>
          <a:p>
            <a:pPr marL="479903" indent="-479903" defTabSz="468272">
              <a:spcBef>
                <a:spcPts val="3300"/>
              </a:spcBef>
              <a:buBlip>
                <a:blip r:embed="rId2"/>
              </a:buBlip>
              <a:defRPr sz="2622"/>
            </a:pPr>
            <a:r>
              <a:t>Very different structure to the Synoptics, both geographically and chronologically</a:t>
            </a:r>
          </a:p>
          <a:p>
            <a:pPr marL="479903" indent="-479903" defTabSz="468272">
              <a:spcBef>
                <a:spcPts val="3300"/>
              </a:spcBef>
              <a:buBlip>
                <a:blip r:embed="rId2"/>
              </a:buBlip>
              <a:defRPr sz="2622"/>
            </a:pPr>
            <a:r>
              <a:t>Use of Festivals for story and theological illustration</a:t>
            </a:r>
          </a:p>
          <a:p>
            <a:pPr marL="479903" indent="-479903" defTabSz="468272">
              <a:spcBef>
                <a:spcPts val="3300"/>
              </a:spcBef>
              <a:buBlip>
                <a:blip r:embed="rId2"/>
              </a:buBlip>
              <a:defRPr sz="2622"/>
            </a:pPr>
            <a:r>
              <a:t>Jesus is VERY divine! </a:t>
            </a:r>
          </a:p>
          <a:p>
            <a:pPr marL="479903" indent="-479903" defTabSz="468272">
              <a:spcBef>
                <a:spcPts val="3300"/>
              </a:spcBef>
              <a:buBlip>
                <a:blip r:embed="rId2"/>
              </a:buBlip>
              <a:defRPr sz="2622"/>
            </a:pPr>
            <a:r>
              <a:t>Strong emphasis on Father-Son relationship</a:t>
            </a:r>
          </a:p>
          <a:p>
            <a:pPr marL="479903" indent="-479903" defTabSz="468272">
              <a:spcBef>
                <a:spcPts val="3300"/>
              </a:spcBef>
              <a:buBlip>
                <a:blip r:embed="rId2"/>
              </a:buBlip>
              <a:defRPr sz="2622"/>
            </a:pPr>
            <a:r>
              <a:t>I am sayings</a:t>
            </a:r>
          </a:p>
          <a:p>
            <a:pPr marL="479903" indent="-479903" defTabSz="468272">
              <a:spcBef>
                <a:spcPts val="3300"/>
              </a:spcBef>
              <a:buBlip>
                <a:blip r:embed="rId2"/>
              </a:buBlip>
              <a:defRPr sz="2622"/>
            </a:pPr>
            <a:r>
              <a:t>Signs (not 'miracles') which point to Jesus' identity, not the Kingdom</a:t>
            </a:r>
          </a:p>
          <a:p>
            <a:pPr marL="479903" indent="-479903" defTabSz="468272">
              <a:spcBef>
                <a:spcPts val="3300"/>
              </a:spcBef>
              <a:buBlip>
                <a:blip r:embed="rId2"/>
              </a:buBlip>
              <a:defRPr sz="2622"/>
            </a:pPr>
            <a:r>
              <a:t>Eternal life, not Kingdom of God</a:t>
            </a:r>
          </a:p>
          <a:p>
            <a:pPr marL="479903" indent="-479903" defTabSz="468272">
              <a:spcBef>
                <a:spcPts val="3300"/>
              </a:spcBef>
              <a:buBlip>
                <a:blip r:embed="rId2"/>
              </a:buBlip>
              <a:defRPr sz="2622"/>
            </a:pPr>
            <a:r>
              <a:t>Jesus is discursive and argumentative</a:t>
            </a:r>
          </a:p>
          <a:p>
            <a:pPr marL="479903" indent="-479903" defTabSz="468272">
              <a:spcBef>
                <a:spcPts val="3300"/>
              </a:spcBef>
              <a:buBlip>
                <a:blip r:embed="rId2"/>
              </a:buBlip>
              <a:defRPr sz="2622"/>
            </a:pPr>
            <a:r>
              <a:t>Distinctive teaching on the future role of the Holy Spirit</a:t>
            </a:r>
          </a:p>
          <a:p>
            <a:pPr marL="479903" indent="-479903" defTabSz="468272">
              <a:spcBef>
                <a:spcPts val="3300"/>
              </a:spcBef>
              <a:buBlip>
                <a:blip r:embed="rId2"/>
              </a:buBlip>
              <a:defRPr sz="2622"/>
            </a:pPr>
            <a:r>
              <a:t>Jesus' death = glorification</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xmlns:r="http://schemas.openxmlformats.org/officeDocument/2006/relationships"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Regular"/>
        <a:ea typeface="Superclarendon Regular"/>
        <a:cs typeface="Superclarendon Regular"/>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Regular"/>
        <a:ea typeface="Superclarendon Regular"/>
        <a:cs typeface="Superclarendon Regular"/>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