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media/image2.jpeg" ContentType="image/jpeg"/>
  <Override PartName="/ppt/media/image3.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4.jpeg" ContentType="image/jpeg"/>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lvl1pPr>
    <a:lvl2pPr marL="0" marR="0" indent="0" algn="ctr" defTabSz="821531"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lvl2pPr>
    <a:lvl3pPr marL="0" marR="0" indent="0" algn="ctr" defTabSz="821531"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lvl3pPr>
    <a:lvl4pPr marL="0" marR="0" indent="0" algn="ctr" defTabSz="821531"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lvl4pPr>
    <a:lvl5pPr marL="0" marR="0" indent="0" algn="ctr" defTabSz="821531"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lvl5pPr>
    <a:lvl6pPr marL="0" marR="0" indent="0" algn="ctr" defTabSz="821531"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lvl6pPr>
    <a:lvl7pPr marL="0" marR="0" indent="0" algn="ctr" defTabSz="821531"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lvl7pPr>
    <a:lvl8pPr marL="0" marR="0" indent="0" algn="ctr" defTabSz="821531"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lvl8pPr>
    <a:lvl9pPr marL="0" marR="0" indent="0" algn="ctr" defTabSz="821531"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4D7"/>
          </a:solidFill>
        </a:fill>
      </a:tcStyle>
    </a:wholeTbl>
    <a:band2H>
      <a:tcTxStyle b="def" i="def"/>
      <a:tcStyle>
        <a:tcBdr/>
        <a:fill>
          <a:solidFill>
            <a:srgbClr val="DDDBCF"/>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25400" cap="flat">
              <a:solidFill>
                <a:srgbClr val="AC9C88"/>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6D4C8"/>
          </a:solidFill>
        </a:fill>
      </a:tcStyle>
    </a:firstCol>
    <a:lastRow>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25400" cap="flat">
              <a:solidFill>
                <a:srgbClr val="878889"/>
              </a:solidFill>
              <a:prstDash val="solid"/>
              <a:miter lim="400000"/>
            </a:ln>
          </a:top>
          <a:bottom>
            <a:ln w="12700" cap="flat">
              <a:noFill/>
              <a:miter lim="400000"/>
            </a:ln>
          </a:bottom>
          <a:insideH>
            <a:ln w="12700" cap="flat">
              <a:solidFill>
                <a:srgbClr val="878889"/>
              </a:solidFill>
              <a:prstDash val="solid"/>
              <a:miter lim="400000"/>
            </a:ln>
          </a:insideH>
          <a:insideV>
            <a:ln w="12700" cap="flat">
              <a:noFill/>
              <a:miter lim="400000"/>
            </a:ln>
          </a:insideV>
        </a:tcBdr>
        <a:fill>
          <a:solidFill>
            <a:srgbClr val="BDBDBD"/>
          </a:solid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25400" cap="flat">
              <a:solidFill>
                <a:srgbClr val="8F2817"/>
              </a:solidFill>
              <a:prstDash val="solid"/>
              <a:miter lim="400000"/>
            </a:ln>
          </a:bottom>
          <a:insideH>
            <a:ln w="12700" cap="flat">
              <a:solidFill>
                <a:srgbClr val="8F2817"/>
              </a:solidFill>
              <a:prstDash val="solid"/>
              <a:miter lim="400000"/>
            </a:ln>
          </a:insideH>
          <a:insideV>
            <a:ln w="12700" cap="flat">
              <a:noFill/>
              <a:miter lim="400000"/>
            </a:ln>
          </a:insideV>
        </a:tcBdr>
        <a:fill>
          <a:solidFill>
            <a:srgbClr val="B8341D"/>
          </a:solidFill>
        </a:fill>
      </a:tcStyle>
    </a:firstRow>
  </a:tblStyle>
  <a:tblStyle styleId="{C7B018BB-80A7-4F77-B60F-C8B233D01FF8}" styleName="">
    <a:tblBg/>
    <a:wholeTb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solidFill>
            <a:srgbClr val="F0EEE0"/>
          </a:solidFill>
        </a:fill>
      </a:tcStyle>
    </a:wholeTbl>
    <a:band2H>
      <a:tcTxStyle b="def" i="def"/>
      <a:tcStyle>
        <a:tcBdr/>
        <a:fill>
          <a:solidFill>
            <a:srgbClr val="F0EEE0">
              <a:alpha val="93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solidFill>
                <a:srgbClr val="5F5857"/>
              </a:solidFill>
              <a:prstDash val="solid"/>
              <a:miter lim="400000"/>
            </a:ln>
          </a:left>
          <a:right>
            <a:ln w="25400" cap="flat">
              <a:solidFill>
                <a:srgbClr val="AC9C88"/>
              </a:solidFill>
              <a:prstDash val="solid"/>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noFill/>
        </a:fill>
      </a:tcStyle>
    </a:firstCol>
    <a:la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solidFill>
                <a:srgbClr val="5F5857"/>
              </a:solidFill>
              <a:prstDash val="solid"/>
              <a:miter lim="400000"/>
            </a:ln>
          </a:bottom>
          <a:insideH>
            <a:ln w="12700" cap="flat">
              <a:solidFill>
                <a:srgbClr val="972318"/>
              </a:solidFill>
              <a:prstDash val="solid"/>
              <a:miter lim="400000"/>
            </a:ln>
          </a:insideH>
          <a:insideV>
            <a:ln w="12700" cap="flat">
              <a:noFill/>
              <a:miter lim="400000"/>
            </a:ln>
          </a:insideV>
        </a:tcBdr>
        <a:fill>
          <a:no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solidFill>
                <a:srgbClr val="5F5857"/>
              </a:solidFill>
              <a:prstDash val="solid"/>
              <a:miter lim="400000"/>
            </a:ln>
          </a:top>
          <a:bottom>
            <a:ln w="12700" cap="flat">
              <a:noFill/>
              <a:miter lim="400000"/>
            </a:ln>
          </a:bottom>
          <a:insideH>
            <a:ln w="12700" cap="flat">
              <a:solidFill>
                <a:srgbClr val="B14019"/>
              </a:solidFill>
              <a:prstDash val="solid"/>
              <a:miter lim="400000"/>
            </a:ln>
          </a:insideH>
          <a:insideV>
            <a:ln w="12700" cap="flat">
              <a:noFill/>
              <a:miter lim="400000"/>
            </a:ln>
          </a:insideV>
        </a:tcBdr>
        <a:fill>
          <a:noFill/>
        </a:fill>
      </a:tcStyle>
    </a:firstRow>
  </a:tblStyle>
  <a:tblStyle styleId="{EEE7283C-3CF3-47DC-8721-378D4A62B228}" styleName="">
    <a:tblBg/>
    <a:wholeTb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solidFill>
            <a:srgbClr val="F0EEE0"/>
          </a:solidFill>
        </a:fill>
      </a:tcStyle>
    </a:wholeTbl>
    <a:band2H>
      <a:tcTxStyle b="def" i="def"/>
      <a:tcStyle>
        <a:tcBdr/>
        <a:fill>
          <a:solidFill>
            <a:srgbClr val="F0EEE0">
              <a:alpha val="93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solidFill>
            <a:srgbClr val="D6D4C8"/>
          </a:solidFill>
        </a:fill>
      </a:tcStyle>
    </a:firstCol>
    <a:lastRow>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29124"/>
              </a:solidFill>
              <a:prstDash val="solid"/>
              <a:miter lim="400000"/>
            </a:ln>
          </a:insideH>
          <a:insideV>
            <a:ln w="12700" cap="flat">
              <a:noFill/>
              <a:miter lim="400000"/>
            </a:ln>
          </a:insideV>
        </a:tcBdr>
        <a:fill>
          <a:solidFill>
            <a:srgbClr val="E4AA2A"/>
          </a:solid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AAAAAA"/>
              </a:solidFill>
              <a:prstDash val="solid"/>
              <a:miter lim="400000"/>
            </a:ln>
          </a:insideH>
          <a:insideV>
            <a:ln w="12700" cap="flat">
              <a:noFill/>
              <a:miter lim="400000"/>
            </a:ln>
          </a:insideV>
        </a:tcBdr>
        <a:fill>
          <a:solidFill>
            <a:srgbClr val="858585"/>
          </a:solidFill>
        </a:fill>
      </a:tcStyle>
    </a:firstRow>
  </a:tblStyle>
  <a:tblStyle styleId="{CF821DB8-F4EB-4A41-A1BA-3FCAFE7338EE}" styleName="">
    <a:tblBg/>
    <a:wholeTbl>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solidFill>
                <a:srgbClr val="797979">
                  <a:alpha val="38000"/>
                </a:srgbClr>
              </a:solidFill>
              <a:prstDash val="solid"/>
              <a:miter lim="400000"/>
            </a:ln>
          </a:top>
          <a:bottom>
            <a:ln w="12700" cap="flat">
              <a:solidFill>
                <a:srgbClr val="797979">
                  <a:alpha val="38000"/>
                </a:srgbClr>
              </a:solidFill>
              <a:prstDash val="solid"/>
              <a:miter lim="400000"/>
            </a:ln>
          </a:bottom>
          <a:insideH>
            <a:ln w="12700" cap="flat">
              <a:solidFill>
                <a:srgbClr val="797979">
                  <a:alpha val="38000"/>
                </a:srgbClr>
              </a:solidFill>
              <a:prstDash val="solid"/>
              <a:miter lim="400000"/>
            </a:ln>
          </a:insideH>
          <a:insideV>
            <a:ln w="12700" cap="flat">
              <a:noFill/>
              <a:miter lim="400000"/>
            </a:ln>
          </a:insideV>
        </a:tcBdr>
        <a:fill>
          <a:noFill/>
        </a:fill>
      </a:tcStyle>
    </a:wholeTbl>
    <a:band2H>
      <a:tcTxStyle b="def" i="def"/>
      <a:tcStyle>
        <a:tcBdr/>
        <a:fill>
          <a:solidFill>
            <a:srgbClr val="86B5C3">
              <a:alpha val="14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86B5C3">
                  <a:alpha val="75000"/>
                </a:srgbClr>
              </a:solidFill>
              <a:prstDash val="solid"/>
              <a:miter lim="400000"/>
            </a:ln>
          </a:top>
          <a:bottom>
            <a:ln w="12700" cap="flat">
              <a:solidFill>
                <a:srgbClr val="86B5C3">
                  <a:alpha val="75000"/>
                </a:srgbClr>
              </a:solidFill>
              <a:prstDash val="solid"/>
              <a:miter lim="400000"/>
            </a:ln>
          </a:bottom>
          <a:insideH>
            <a:ln w="12700" cap="flat">
              <a:solidFill>
                <a:srgbClr val="86B5C3">
                  <a:alpha val="75000"/>
                </a:srgbClr>
              </a:solidFill>
              <a:prstDash val="solid"/>
              <a:miter lim="400000"/>
            </a:ln>
          </a:insideH>
          <a:insideV>
            <a:ln w="12700" cap="flat">
              <a:noFill/>
              <a:miter lim="400000"/>
            </a:ln>
          </a:insideV>
        </a:tcBdr>
        <a:fill>
          <a:noFill/>
        </a:fill>
      </a:tcStyle>
    </a:firstCol>
    <a:la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6B5C3">
                  <a:alpha val="75000"/>
                </a:srgbClr>
              </a:solidFill>
              <a:prstDash val="solid"/>
              <a:miter lim="400000"/>
            </a:ln>
          </a:insideH>
          <a:insideV>
            <a:ln w="12700" cap="flat">
              <a:noFill/>
              <a:miter lim="400000"/>
            </a:ln>
          </a:insideV>
        </a:tcBdr>
        <a:fill>
          <a:no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6B5C3">
                  <a:alpha val="75000"/>
                </a:srgbClr>
              </a:solidFill>
              <a:prstDash val="solid"/>
              <a:miter lim="400000"/>
            </a:ln>
          </a:insideH>
          <a:insideV>
            <a:ln w="12700" cap="flat">
              <a:noFill/>
              <a:miter lim="400000"/>
            </a:ln>
          </a:insideV>
        </a:tcBdr>
        <a:fill>
          <a:noFill/>
        </a:fill>
      </a:tcStyle>
    </a:firstRow>
  </a:tblStyle>
  <a:tblStyle styleId="{33BA23B1-9221-436E-865A-0063620EA4FD}" styleName="">
    <a:tblBg/>
    <a:wholeTbl>
      <a:tcTxStyle b="on" i="off">
        <a:font>
          <a:latin typeface="Helvetica Neue Bold Condensed"/>
          <a:ea typeface="Helvetica Neue Bold Condensed"/>
          <a:cs typeface="Helvetica Neue Bold Condensed"/>
        </a:font>
        <a:srgbClr val="FFFFFF"/>
      </a:tcTxStyle>
      <a:tcStyle>
        <a:tcBdr>
          <a:left>
            <a:ln w="12700" cap="flat">
              <a:solidFill>
                <a:srgbClr val="9F9F9F"/>
              </a:solidFill>
              <a:prstDash val="solid"/>
              <a:miter lim="400000"/>
            </a:ln>
          </a:left>
          <a:right>
            <a:ln w="12700" cap="flat">
              <a:solidFill>
                <a:srgbClr val="9F9F9F"/>
              </a:solidFill>
              <a:prstDash val="solid"/>
              <a:miter lim="400000"/>
            </a:ln>
          </a:right>
          <a:top>
            <a:ln w="12700" cap="flat">
              <a:solidFill>
                <a:srgbClr val="9F9F9F"/>
              </a:solidFill>
              <a:prstDash val="solid"/>
              <a:miter lim="400000"/>
            </a:ln>
          </a:top>
          <a:bottom>
            <a:ln w="12700" cap="flat">
              <a:solidFill>
                <a:srgbClr val="9F9F9F"/>
              </a:solidFill>
              <a:prstDash val="solid"/>
              <a:miter lim="400000"/>
            </a:ln>
          </a:bottom>
          <a:insideH>
            <a:ln w="12700" cap="flat">
              <a:solidFill>
                <a:srgbClr val="9F9F9F"/>
              </a:solidFill>
              <a:prstDash val="solid"/>
              <a:miter lim="400000"/>
            </a:ln>
          </a:insideH>
          <a:insideV>
            <a:ln w="12700" cap="flat">
              <a:solidFill>
                <a:srgbClr val="9F9F9F"/>
              </a:solidFill>
              <a:prstDash val="solid"/>
              <a:miter lim="400000"/>
            </a:ln>
          </a:insideV>
        </a:tcBdr>
        <a:fill>
          <a:noFill/>
        </a:fill>
      </a:tcStyle>
    </a:wholeTbl>
    <a:band2H>
      <a:tcTxStyle b="def" i="def"/>
      <a:tcStyle>
        <a:tcBdr/>
        <a:fill>
          <a:solidFill>
            <a:srgbClr val="797979">
              <a:alpha val="38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ABABA"/>
          </a:solidFill>
        </a:fill>
      </a:tcStyle>
    </a:firstCol>
    <a:la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525A5D"/>
              </a:solidFill>
              <a:prstDash val="solid"/>
              <a:miter lim="400000"/>
            </a:ln>
          </a:insideH>
          <a:insideV>
            <a:ln w="12700" cap="flat">
              <a:noFill/>
              <a:miter lim="400000"/>
            </a:ln>
          </a:insideV>
        </a:tcBdr>
        <a:fill>
          <a:solidFill>
            <a:srgbClr val="8B8B8B"/>
          </a:solid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525A5D"/>
              </a:solidFill>
              <a:prstDash val="solid"/>
              <a:miter lim="400000"/>
            </a:ln>
          </a:insideH>
          <a:insideV>
            <a:ln w="12700" cap="flat">
              <a:noFill/>
              <a:miter lim="400000"/>
            </a:ln>
          </a:insideV>
        </a:tcBdr>
        <a:fill>
          <a:solidFill>
            <a:srgbClr val="8B8B8B"/>
          </a:solidFill>
        </a:fill>
      </a:tcStyle>
    </a:firstRow>
  </a:tblStyle>
  <a:tblStyle styleId="{2708684C-4D16-4618-839F-0558EEFCDFE6}" styleName="">
    <a:tblBg/>
    <a:wholeTbl>
      <a:tcTxStyle b="on" i="off">
        <a:font>
          <a:latin typeface="Helvetica Neue Bold Condensed"/>
          <a:ea typeface="Helvetica Neue Bold Condensed"/>
          <a:cs typeface="Helvetica Neue Bold Condensed"/>
        </a:font>
        <a:srgbClr val="FFFFFF"/>
      </a:tcTxStyle>
      <a:tcStyle>
        <a:tcBdr>
          <a:left>
            <a:ln w="12700" cap="flat">
              <a:solidFill>
                <a:srgbClr val="FFFFFF">
                  <a:alpha val="45000"/>
                </a:srgbClr>
              </a:solidFill>
              <a:custDash>
                <a:ds d="200000" sp="200000"/>
              </a:custDash>
              <a:miter lim="400000"/>
            </a:ln>
          </a:left>
          <a:right>
            <a:ln w="12700" cap="flat">
              <a:solidFill>
                <a:srgbClr val="FFFFFF">
                  <a:alpha val="45000"/>
                </a:srgbClr>
              </a:solidFill>
              <a:custDash>
                <a:ds d="200000" sp="200000"/>
              </a:custDash>
              <a:miter lim="400000"/>
            </a:ln>
          </a:right>
          <a:top>
            <a:ln w="12700" cap="flat">
              <a:solidFill>
                <a:srgbClr val="FFFFFF">
                  <a:alpha val="45000"/>
                </a:srgbClr>
              </a:solidFill>
              <a:custDash>
                <a:ds d="200000" sp="200000"/>
              </a:custDash>
              <a:miter lim="400000"/>
            </a:ln>
          </a:top>
          <a:bottom>
            <a:ln w="12700" cap="flat">
              <a:solidFill>
                <a:srgbClr val="FFFFFF">
                  <a:alpha val="45000"/>
                </a:srgbClr>
              </a:solidFill>
              <a:custDash>
                <a:ds d="200000" sp="200000"/>
              </a:custDash>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wholeTbl>
    <a:band2H>
      <a:tcTxStyle b="def" i="def"/>
      <a:tcStyle>
        <a:tcBdr/>
        <a:fill>
          <a:solidFill>
            <a:srgbClr val="797979">
              <a:alpha val="25000"/>
            </a:srgbClr>
          </a:solidFill>
        </a:fill>
      </a:tcStyle>
    </a:band2H>
    <a:firstCol>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25400" cap="flat">
              <a:solidFill>
                <a:srgbClr val="FFFFFF"/>
              </a:solidFill>
              <a:prstDash val="solid"/>
              <a:miter lim="400000"/>
            </a:ln>
          </a:right>
          <a:top>
            <a:ln w="12700" cap="flat">
              <a:solidFill>
                <a:srgbClr val="FFFFFF">
                  <a:alpha val="45000"/>
                </a:srgbClr>
              </a:solidFill>
              <a:custDash>
                <a:ds d="200000" sp="200000"/>
              </a:custDash>
              <a:miter lim="400000"/>
            </a:ln>
          </a:top>
          <a:bottom>
            <a:ln w="12700" cap="flat">
              <a:solidFill>
                <a:srgbClr val="FFFFFF">
                  <a:alpha val="45000"/>
                </a:srgbClr>
              </a:solidFill>
              <a:custDash>
                <a:ds d="200000" sp="200000"/>
              </a:custDash>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firstCol>
    <a:lastRow>
      <a:tcTxStyle b="on" i="off">
        <a:font>
          <a:latin typeface="Helvetica Neue Bold Condensed"/>
          <a:ea typeface="Helvetica Neue Bold Condensed"/>
          <a:cs typeface="Helvetica Neue Bold Condensed"/>
        </a:font>
        <a:srgbClr val="FFFFFF"/>
      </a:tcTxStyle>
      <a:tcStyle>
        <a:tcBdr>
          <a:left>
            <a:ln w="12700" cap="flat">
              <a:solidFill>
                <a:srgbClr val="FFFFFF">
                  <a:alpha val="45000"/>
                </a:srgbClr>
              </a:solidFill>
              <a:custDash>
                <a:ds d="200000" sp="200000"/>
              </a:custDash>
              <a:miter lim="400000"/>
            </a:ln>
          </a:left>
          <a:right>
            <a:ln w="12700" cap="flat">
              <a:solidFill>
                <a:srgbClr val="FFFFFF">
                  <a:alpha val="45000"/>
                </a:srgbClr>
              </a:solidFill>
              <a:custDash>
                <a:ds d="200000" sp="200000"/>
              </a:custDash>
              <a:miter lim="400000"/>
            </a:ln>
          </a:right>
          <a:top>
            <a:ln w="25400" cap="flat">
              <a:solidFill>
                <a:srgbClr val="FFFFFF"/>
              </a:solidFill>
              <a:prstDash val="solid"/>
              <a:miter lim="400000"/>
            </a:ln>
          </a:top>
          <a:bottom>
            <a:ln w="12700" cap="flat">
              <a:noFill/>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lastRow>
    <a:firstRow>
      <a:tcTxStyle b="on" i="off">
        <a:font>
          <a:latin typeface="Helvetica Neue Bold Condensed"/>
          <a:ea typeface="Helvetica Neue Bold Condensed"/>
          <a:cs typeface="Helvetica Neue Bold Condensed"/>
        </a:font>
        <a:srgbClr val="FFFFFF"/>
      </a:tcTxStyle>
      <a:tcStyle>
        <a:tcBdr>
          <a:left>
            <a:ln w="12700" cap="flat">
              <a:solidFill>
                <a:srgbClr val="FFFFFF">
                  <a:alpha val="45000"/>
                </a:srgbClr>
              </a:solidFill>
              <a:custDash>
                <a:ds d="200000" sp="200000"/>
              </a:custDash>
              <a:miter lim="400000"/>
            </a:ln>
          </a:left>
          <a:right>
            <a:ln w="12700" cap="flat">
              <a:solidFill>
                <a:srgbClr val="FFFFFF">
                  <a:alpha val="45000"/>
                </a:srgbClr>
              </a:solidFill>
              <a:custDash>
                <a:ds d="200000" sp="200000"/>
              </a:custDash>
              <a:miter lim="400000"/>
            </a:ln>
          </a:right>
          <a:top>
            <a:ln w="12700" cap="flat">
              <a:noFill/>
              <a:miter lim="400000"/>
            </a:ln>
          </a:top>
          <a:bottom>
            <a:ln w="25400" cap="flat">
              <a:solidFill>
                <a:srgbClr val="FFFFFF"/>
              </a:solidFill>
              <a:prstDash val="solid"/>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80" Type="http://schemas.openxmlformats.org/officeDocument/2006/relationships/slide" Target="slides/slide73.xml"/><Relationship Id="rId81" Type="http://schemas.openxmlformats.org/officeDocument/2006/relationships/slide" Target="slides/slide74.xml"/><Relationship Id="rId82" Type="http://schemas.openxmlformats.org/officeDocument/2006/relationships/slide" Target="slides/slide75.xml"/><Relationship Id="rId83" Type="http://schemas.openxmlformats.org/officeDocument/2006/relationships/slide" Target="slides/slide76.xml"/><Relationship Id="rId84" Type="http://schemas.openxmlformats.org/officeDocument/2006/relationships/slide" Target="slides/slide77.xml"/><Relationship Id="rId85" Type="http://schemas.openxmlformats.org/officeDocument/2006/relationships/slide" Target="slides/slide78.xml"/><Relationship Id="rId86" Type="http://schemas.openxmlformats.org/officeDocument/2006/relationships/slide" Target="slides/slide79.xml"/><Relationship Id="rId87" Type="http://schemas.openxmlformats.org/officeDocument/2006/relationships/slide" Target="slides/slide80.xml"/><Relationship Id="rId88" Type="http://schemas.openxmlformats.org/officeDocument/2006/relationships/slide" Target="slides/slide81.xml"/><Relationship Id="rId89" Type="http://schemas.openxmlformats.org/officeDocument/2006/relationships/slide" Target="slides/slide82.xml"/><Relationship Id="rId90" Type="http://schemas.openxmlformats.org/officeDocument/2006/relationships/slide" Target="slides/slide83.xml"/><Relationship Id="rId91" Type="http://schemas.openxmlformats.org/officeDocument/2006/relationships/slide" Target="slides/slide84.xml"/><Relationship Id="rId92" Type="http://schemas.openxmlformats.org/officeDocument/2006/relationships/slide" Target="slides/slide85.xml"/><Relationship Id="rId93" Type="http://schemas.openxmlformats.org/officeDocument/2006/relationships/slide" Target="slides/slide8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0" name="Shape 140"/>
          <p:cNvSpPr/>
          <p:nvPr>
            <p:ph type="sldImg"/>
          </p:nvPr>
        </p:nvSpPr>
        <p:spPr>
          <a:xfrm>
            <a:off x="1143000" y="685800"/>
            <a:ext cx="4572000" cy="3429000"/>
          </a:xfrm>
          <a:prstGeom prst="rect">
            <a:avLst/>
          </a:prstGeom>
        </p:spPr>
        <p:txBody>
          <a:bodyPr/>
          <a:lstStyle/>
          <a:p>
            <a:pPr/>
          </a:p>
        </p:txBody>
      </p:sp>
      <p:sp>
        <p:nvSpPr>
          <p:cNvPr id="141" name="Shape 14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Relationships>

</file>

<file path=ppt/notesSlides/_rels/notesSlide23.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Relationships>

</file>

<file path=ppt/notesSlides/_rels/notesSlide24.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Relationships>

</file>

<file path=ppt/notesSlides/_rels/notesSlide25.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Relationships>

</file>

<file path=ppt/notesSlides/_rels/notesSlide26.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Relationships>

</file>

<file path=ppt/notesSlides/_rels/notesSlide27.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Relationships>

</file>

<file path=ppt/notesSlides/_rels/notesSlide28.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Relationships>

</file>

<file path=ppt/notesSlides/_rels/notesSlide29.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 Id="rId3" Type="http://schemas.openxmlformats.org/officeDocument/2006/relationships/hyperlink" Target="https://accordance.bible/link/read/WBC-NT-26#33457" TargetMode="External"/></Relationships>

</file>

<file path=ppt/notesSlides/_rels/notesSlide30.xml.rels><?xml version="1.0" encoding="UTF-8"?>
<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Relationships>

</file>

<file path=ppt/notesSlides/_rels/notesSlide31.xml.rels><?xml version="1.0" encoding="UTF-8"?>
<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Relationships>

</file>

<file path=ppt/notesSlides/_rels/notesSlide32.xml.rels><?xml version="1.0" encoding="UTF-8"?>
<Relationships xmlns="http://schemas.openxmlformats.org/package/2006/relationships"><Relationship Id="rId1" Type="http://schemas.openxmlformats.org/officeDocument/2006/relationships/slide" Target="../slides/slide48.xml"/><Relationship Id="rId2" Type="http://schemas.openxmlformats.org/officeDocument/2006/relationships/notesMaster" Target="../notesMasters/notesMaster1.xml"/></Relationships>

</file>

<file path=ppt/notesSlides/_rels/notesSlide33.xml.rels><?xml version="1.0" encoding="UTF-8"?>
<Relationships xmlns="http://schemas.openxmlformats.org/package/2006/relationships"><Relationship Id="rId1" Type="http://schemas.openxmlformats.org/officeDocument/2006/relationships/slide" Target="../slides/slide51.xml"/><Relationship Id="rId2" Type="http://schemas.openxmlformats.org/officeDocument/2006/relationships/notesMaster" Target="../notesMasters/notesMaster1.xml"/></Relationships>

</file>

<file path=ppt/notesSlides/_rels/notesSlide34.xml.rels><?xml version="1.0" encoding="UTF-8"?>
<Relationships xmlns="http://schemas.openxmlformats.org/package/2006/relationships"><Relationship Id="rId1" Type="http://schemas.openxmlformats.org/officeDocument/2006/relationships/slide" Target="../slides/slide52.xml"/><Relationship Id="rId2" Type="http://schemas.openxmlformats.org/officeDocument/2006/relationships/notesMaster" Target="../notesMasters/notesMaster1.xml"/></Relationships>

</file>

<file path=ppt/notesSlides/_rels/notesSlide35.xml.rels><?xml version="1.0" encoding="UTF-8"?>
<Relationships xmlns="http://schemas.openxmlformats.org/package/2006/relationships"><Relationship Id="rId1" Type="http://schemas.openxmlformats.org/officeDocument/2006/relationships/slide" Target="../slides/slide53.xml"/><Relationship Id="rId2" Type="http://schemas.openxmlformats.org/officeDocument/2006/relationships/notesMaster" Target="../notesMasters/notesMaster1.xml"/></Relationships>

</file>

<file path=ppt/notesSlides/_rels/notesSlide36.xml.rels><?xml version="1.0" encoding="UTF-8"?>
<Relationships xmlns="http://schemas.openxmlformats.org/package/2006/relationships"><Relationship Id="rId1" Type="http://schemas.openxmlformats.org/officeDocument/2006/relationships/slide" Target="../slides/slide59.xml"/><Relationship Id="rId2" Type="http://schemas.openxmlformats.org/officeDocument/2006/relationships/notesMaster" Target="../notesMasters/notesMaster1.xml"/></Relationships>

</file>

<file path=ppt/notesSlides/_rels/notesSlide37.xml.rels><?xml version="1.0" encoding="UTF-8"?>
<Relationships xmlns="http://schemas.openxmlformats.org/package/2006/relationships"><Relationship Id="rId1" Type="http://schemas.openxmlformats.org/officeDocument/2006/relationships/slide" Target="../slides/slide60.xml"/><Relationship Id="rId2" Type="http://schemas.openxmlformats.org/officeDocument/2006/relationships/notesMaster" Target="../notesMasters/notesMaster1.xml"/></Relationships>

</file>

<file path=ppt/notesSlides/_rels/notesSlide38.xml.rels><?xml version="1.0" encoding="UTF-8"?>
<Relationships xmlns="http://schemas.openxmlformats.org/package/2006/relationships"><Relationship Id="rId1" Type="http://schemas.openxmlformats.org/officeDocument/2006/relationships/slide" Target="../slides/slide62.xml"/><Relationship Id="rId2" Type="http://schemas.openxmlformats.org/officeDocument/2006/relationships/notesMaster" Target="../notesMasters/notesMaster1.xml"/></Relationships>

</file>

<file path=ppt/notesSlides/_rels/notesSlide39.xml.rels><?xml version="1.0" encoding="UTF-8"?>
<Relationships xmlns="http://schemas.openxmlformats.org/package/2006/relationships"><Relationship Id="rId1" Type="http://schemas.openxmlformats.org/officeDocument/2006/relationships/slide" Target="../slides/slide6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 Id="rId3" Type="http://schemas.openxmlformats.org/officeDocument/2006/relationships/hyperlink" Target="https://accordance.bible/link/read/WBC-NT-26#33450" TargetMode="External"/></Relationships>

</file>

<file path=ppt/notesSlides/_rels/notesSlide40.xml.rels><?xml version="1.0" encoding="UTF-8"?>
<Relationships xmlns="http://schemas.openxmlformats.org/package/2006/relationships"><Relationship Id="rId1" Type="http://schemas.openxmlformats.org/officeDocument/2006/relationships/slide" Target="../slides/slide64.xml"/><Relationship Id="rId2" Type="http://schemas.openxmlformats.org/officeDocument/2006/relationships/notesMaster" Target="../notesMasters/notesMaster1.xml"/></Relationships>

</file>

<file path=ppt/notesSlides/_rels/notesSlide41.xml.rels><?xml version="1.0" encoding="UTF-8"?>
<Relationships xmlns="http://schemas.openxmlformats.org/package/2006/relationships"><Relationship Id="rId1" Type="http://schemas.openxmlformats.org/officeDocument/2006/relationships/slide" Target="../slides/slide65.xml"/><Relationship Id="rId2" Type="http://schemas.openxmlformats.org/officeDocument/2006/relationships/notesMaster" Target="../notesMasters/notesMaster1.xml"/></Relationships>

</file>

<file path=ppt/notesSlides/_rels/notesSlide42.xml.rels><?xml version="1.0" encoding="UTF-8"?>
<Relationships xmlns="http://schemas.openxmlformats.org/package/2006/relationships"><Relationship Id="rId1" Type="http://schemas.openxmlformats.org/officeDocument/2006/relationships/slide" Target="../slides/slide69.xml"/><Relationship Id="rId2" Type="http://schemas.openxmlformats.org/officeDocument/2006/relationships/notesMaster" Target="../notesMasters/notesMaster1.xml"/></Relationships>

</file>

<file path=ppt/notesSlides/_rels/notesSlide43.xml.rels><?xml version="1.0" encoding="UTF-8"?>
<Relationships xmlns="http://schemas.openxmlformats.org/package/2006/relationships"><Relationship Id="rId1" Type="http://schemas.openxmlformats.org/officeDocument/2006/relationships/slide" Target="../slides/slide71.xml"/><Relationship Id="rId2" Type="http://schemas.openxmlformats.org/officeDocument/2006/relationships/notesMaster" Target="../notesMasters/notesMaster1.xml"/></Relationships>

</file>

<file path=ppt/notesSlides/_rels/notesSlide44.xml.rels><?xml version="1.0" encoding="UTF-8"?>
<Relationships xmlns="http://schemas.openxmlformats.org/package/2006/relationships"><Relationship Id="rId1" Type="http://schemas.openxmlformats.org/officeDocument/2006/relationships/slide" Target="../slides/slide72.xml"/><Relationship Id="rId2" Type="http://schemas.openxmlformats.org/officeDocument/2006/relationships/notesMaster" Target="../notesMasters/notesMaster1.xml"/></Relationships>

</file>

<file path=ppt/notesSlides/_rels/notesSlide45.xml.rels><?xml version="1.0" encoding="UTF-8"?>
<Relationships xmlns="http://schemas.openxmlformats.org/package/2006/relationships"><Relationship Id="rId1" Type="http://schemas.openxmlformats.org/officeDocument/2006/relationships/slide" Target="../slides/slide73.xml"/><Relationship Id="rId2" Type="http://schemas.openxmlformats.org/officeDocument/2006/relationships/notesMaster" Target="../notesMasters/notesMaster1.xml"/></Relationships>

</file>

<file path=ppt/notesSlides/_rels/notesSlide46.xml.rels><?xml version="1.0" encoding="UTF-8"?>
<Relationships xmlns="http://schemas.openxmlformats.org/package/2006/relationships"><Relationship Id="rId1" Type="http://schemas.openxmlformats.org/officeDocument/2006/relationships/slide" Target="../slides/slide74.xml"/><Relationship Id="rId2" Type="http://schemas.openxmlformats.org/officeDocument/2006/relationships/notesMaster" Target="../notesMasters/notesMaster1.xml"/></Relationships>

</file>

<file path=ppt/notesSlides/_rels/notesSlide47.xml.rels><?xml version="1.0" encoding="UTF-8"?>
<Relationships xmlns="http://schemas.openxmlformats.org/package/2006/relationships"><Relationship Id="rId1" Type="http://schemas.openxmlformats.org/officeDocument/2006/relationships/slide" Target="../slides/slide75.xml"/><Relationship Id="rId2" Type="http://schemas.openxmlformats.org/officeDocument/2006/relationships/notesMaster" Target="../notesMasters/notesMaster1.xml"/></Relationships>

</file>

<file path=ppt/notesSlides/_rels/notesSlide48.xml.rels><?xml version="1.0" encoding="UTF-8"?>
<Relationships xmlns="http://schemas.openxmlformats.org/package/2006/relationships"><Relationship Id="rId1" Type="http://schemas.openxmlformats.org/officeDocument/2006/relationships/slide" Target="../slides/slide76.xml"/><Relationship Id="rId2" Type="http://schemas.openxmlformats.org/officeDocument/2006/relationships/notesMaster" Target="../notesMasters/notesMaster1.xml"/></Relationships>

</file>

<file path=ppt/notesSlides/_rels/notesSlide49.xml.rels><?xml version="1.0" encoding="UTF-8"?>
<Relationships xmlns="http://schemas.openxmlformats.org/package/2006/relationships"><Relationship Id="rId1" Type="http://schemas.openxmlformats.org/officeDocument/2006/relationships/slide" Target="../slides/slide77.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50.xml.rels><?xml version="1.0" encoding="UTF-8"?>
<Relationships xmlns="http://schemas.openxmlformats.org/package/2006/relationships"><Relationship Id="rId1" Type="http://schemas.openxmlformats.org/officeDocument/2006/relationships/slide" Target="../slides/slide78.xml"/><Relationship Id="rId2" Type="http://schemas.openxmlformats.org/officeDocument/2006/relationships/notesMaster" Target="../notesMasters/notesMaster1.xml"/></Relationships>

</file>

<file path=ppt/notesSlides/_rels/notesSlide51.xml.rels><?xml version="1.0" encoding="UTF-8"?>
<Relationships xmlns="http://schemas.openxmlformats.org/package/2006/relationships"><Relationship Id="rId1" Type="http://schemas.openxmlformats.org/officeDocument/2006/relationships/slide" Target="../slides/slide80.xml"/><Relationship Id="rId2" Type="http://schemas.openxmlformats.org/officeDocument/2006/relationships/notesMaster" Target="../notesMasters/notesMaster1.xml"/></Relationships>

</file>

<file path=ppt/notesSlides/_rels/notesSlide52.xml.rels><?xml version="1.0" encoding="UTF-8"?>
<Relationships xmlns="http://schemas.openxmlformats.org/package/2006/relationships"><Relationship Id="rId1" Type="http://schemas.openxmlformats.org/officeDocument/2006/relationships/slide" Target="../slides/slide81.xml"/><Relationship Id="rId2" Type="http://schemas.openxmlformats.org/officeDocument/2006/relationships/notesMaster" Target="../notesMasters/notesMaster1.xml"/></Relationships>

</file>

<file path=ppt/notesSlides/_rels/notesSlide53.xml.rels><?xml version="1.0" encoding="UTF-8"?>
<Relationships xmlns="http://schemas.openxmlformats.org/package/2006/relationships"><Relationship Id="rId1" Type="http://schemas.openxmlformats.org/officeDocument/2006/relationships/slide" Target="../slides/slide83.xml"/><Relationship Id="rId2" Type="http://schemas.openxmlformats.org/officeDocument/2006/relationships/notesMaster" Target="../notesMasters/notesMaster1.xml"/></Relationships>

</file>

<file path=ppt/notesSlides/_rels/notesSlide54.xml.rels><?xml version="1.0" encoding="UTF-8"?>
<Relationships xmlns="http://schemas.openxmlformats.org/package/2006/relationships"><Relationship Id="rId1" Type="http://schemas.openxmlformats.org/officeDocument/2006/relationships/slide" Target="../slides/slide8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 Id="rId3" Type="http://schemas.openxmlformats.org/officeDocument/2006/relationships/hyperlink" Target="https://accordance.bible/link/read/IVP-NT_Commentary_2#7938" TargetMode="External"/></Relationships>

</file>

<file path=ppt/notesSlides/_rels/notesSlide9.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Shape 166"/>
          <p:cNvSpPr/>
          <p:nvPr>
            <p:ph type="sldImg"/>
          </p:nvPr>
        </p:nvSpPr>
        <p:spPr>
          <a:prstGeom prst="rect">
            <a:avLst/>
          </a:prstGeom>
        </p:spPr>
        <p:txBody>
          <a:bodyPr/>
          <a:lstStyle/>
          <a:p>
            <a:pPr/>
          </a:p>
        </p:txBody>
      </p:sp>
      <p:sp>
        <p:nvSpPr>
          <p:cNvPr id="167" name="Shape 167"/>
          <p:cNvSpPr/>
          <p:nvPr>
            <p:ph type="body" sz="quarter" idx="1"/>
          </p:nvPr>
        </p:nvSpPr>
        <p:spPr>
          <a:prstGeom prst="rect">
            <a:avLst/>
          </a:prstGeom>
        </p:spPr>
        <p:txBody>
          <a:bodyPr/>
          <a:lstStyle/>
          <a:p>
            <a:pPr/>
            <a:r>
              <a:t>This is a ‘solid’ area for dating Acts and Paul’s whereabouts.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Shape 210"/>
          <p:cNvSpPr/>
          <p:nvPr>
            <p:ph type="sldImg"/>
          </p:nvPr>
        </p:nvSpPr>
        <p:spPr>
          <a:prstGeom prst="rect">
            <a:avLst/>
          </a:prstGeom>
        </p:spPr>
        <p:txBody>
          <a:bodyPr/>
          <a:lstStyle/>
          <a:p>
            <a:pPr/>
          </a:p>
        </p:txBody>
      </p:sp>
      <p:sp>
        <p:nvSpPr>
          <p:cNvPr id="211" name="Shape 211"/>
          <p:cNvSpPr/>
          <p:nvPr>
            <p:ph type="body" sz="quarter" idx="1"/>
          </p:nvPr>
        </p:nvSpPr>
        <p:spPr>
          <a:prstGeom prst="rect">
            <a:avLst/>
          </a:prstGeom>
        </p:spPr>
        <p:txBody>
          <a:bodyPr/>
          <a:lstStyle/>
          <a:p>
            <a:pPr/>
            <a:r>
              <a:t>The letter can divide into 4 parts, which 2 main chunks: (1) response to a report from Chloe’s people (chs.1-6), and (2) response to the Corinthian letter (chs.7-16).</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Shape 217"/>
          <p:cNvSpPr/>
          <p:nvPr>
            <p:ph type="sldImg"/>
          </p:nvPr>
        </p:nvSpPr>
        <p:spPr>
          <a:prstGeom prst="rect">
            <a:avLst/>
          </a:prstGeom>
        </p:spPr>
        <p:txBody>
          <a:bodyPr/>
          <a:lstStyle/>
          <a:p>
            <a:pPr/>
          </a:p>
        </p:txBody>
      </p:sp>
      <p:sp>
        <p:nvSpPr>
          <p:cNvPr id="218" name="Shape 218"/>
          <p:cNvSpPr/>
          <p:nvPr>
            <p:ph type="body" sz="quarter" idx="1"/>
          </p:nvPr>
        </p:nvSpPr>
        <p:spPr>
          <a:prstGeom prst="rect">
            <a:avLst/>
          </a:prstGeom>
        </p:spPr>
        <p:txBody>
          <a:bodyPr/>
          <a:lstStyle/>
          <a:p>
            <a:pPr/>
            <a:r>
              <a:t>On the question of authorship: 1 Corinthians, like Romans, is not disputed.</a:t>
            </a:r>
          </a:p>
          <a:p>
            <a:pPr/>
          </a:p>
          <a:p>
            <a:pPr/>
            <a:r>
              <a:t>Sosthenes was probably the scribe or amanuensis. He may have contributed some thoughts, but probably (in my view) just wrote as Paul dictated. Paul adds his greeting at the end (16:21). </a:t>
            </a:r>
          </a:p>
          <a:p>
            <a:pPr/>
          </a:p>
          <a:p>
            <a:pPr/>
            <a:r>
              <a:t>Sosthenes may be the synagogue leader who was beaten after Gallio refused to listen (Acts 18:17).</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4" name="Shape 224"/>
          <p:cNvSpPr/>
          <p:nvPr>
            <p:ph type="sldImg"/>
          </p:nvPr>
        </p:nvSpPr>
        <p:spPr>
          <a:prstGeom prst="rect">
            <a:avLst/>
          </a:prstGeom>
        </p:spPr>
        <p:txBody>
          <a:bodyPr/>
          <a:lstStyle/>
          <a:p>
            <a:pPr/>
          </a:p>
        </p:txBody>
      </p:sp>
      <p:sp>
        <p:nvSpPr>
          <p:cNvPr id="225" name="Shape 225"/>
          <p:cNvSpPr/>
          <p:nvPr>
            <p:ph type="body" sz="quarter" idx="1"/>
          </p:nvPr>
        </p:nvSpPr>
        <p:spPr>
          <a:prstGeom prst="rect">
            <a:avLst/>
          </a:prstGeom>
        </p:spPr>
        <p:txBody>
          <a:bodyPr/>
          <a:lstStyle/>
          <a:p>
            <a:pPr/>
            <a:r>
              <a:t>Here is the expected thanksgiving which follows the greeting from X to X.  </a:t>
            </a:r>
          </a:p>
          <a:p>
            <a:pPr/>
          </a:p>
          <a:p>
            <a:pPr/>
            <a:r>
              <a:t>Paul also uses this to introduce some themes and ways he will deal with the problems presented to him. He mentions in particular the centrality of Christ in whom they partake together in fellowship, and that God called them to this. Note also “our Lord”.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5" name="Shape 235"/>
          <p:cNvSpPr/>
          <p:nvPr>
            <p:ph type="sldImg"/>
          </p:nvPr>
        </p:nvSpPr>
        <p:spPr>
          <a:prstGeom prst="rect">
            <a:avLst/>
          </a:prstGeom>
        </p:spPr>
        <p:txBody>
          <a:bodyPr/>
          <a:lstStyle/>
          <a:p>
            <a:pPr/>
          </a:p>
        </p:txBody>
      </p:sp>
      <p:sp>
        <p:nvSpPr>
          <p:cNvPr id="236" name="Shape 236"/>
          <p:cNvSpPr/>
          <p:nvPr>
            <p:ph type="body" sz="quarter" idx="1"/>
          </p:nvPr>
        </p:nvSpPr>
        <p:spPr>
          <a:prstGeom prst="rect">
            <a:avLst/>
          </a:prstGeom>
        </p:spPr>
        <p:txBody>
          <a:bodyPr/>
          <a:lstStyle/>
          <a:p>
            <a:pPr/>
            <a:r>
              <a:t>Eloquent wisdom: the Corinthians were impressed by fine speech; Apollos obviously went down well in this regard. </a:t>
            </a:r>
          </a:p>
          <a:p>
            <a:pPr/>
          </a:p>
          <a:p>
            <a:pPr/>
            <a:r>
              <a:t>But the power of God is not found in human sophistication. Indeed, it looks like foolishness and weakness. </a:t>
            </a:r>
          </a:p>
          <a:p>
            <a:pPr/>
          </a:p>
          <a:p>
            <a:pPr/>
            <a:r>
              <a:t>The power of God is found in the message of the cross, a stumbling block to the Jews and foolishness to the Gentiles. </a:t>
            </a:r>
          </a:p>
          <a:p>
            <a:pPr/>
          </a:p>
          <a:p>
            <a:pPr/>
            <a:r>
              <a:t>Note that God ‘decides’ to save through foolishness those who believes; this is because the world did not know Him through its version of wisdom.</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 name="Shape 240"/>
          <p:cNvSpPr/>
          <p:nvPr>
            <p:ph type="sldImg"/>
          </p:nvPr>
        </p:nvSpPr>
        <p:spPr>
          <a:prstGeom prst="rect">
            <a:avLst/>
          </a:prstGeom>
        </p:spPr>
        <p:txBody>
          <a:bodyPr/>
          <a:lstStyle/>
          <a:p>
            <a:pPr/>
          </a:p>
        </p:txBody>
      </p:sp>
      <p:sp>
        <p:nvSpPr>
          <p:cNvPr id="241" name="Shape 241"/>
          <p:cNvSpPr/>
          <p:nvPr>
            <p:ph type="body" sz="quarter" idx="1"/>
          </p:nvPr>
        </p:nvSpPr>
        <p:spPr>
          <a:prstGeom prst="rect">
            <a:avLst/>
          </a:prstGeom>
        </p:spPr>
        <p:txBody>
          <a:bodyPr/>
          <a:lstStyle/>
          <a:p>
            <a:pPr/>
            <a:r>
              <a:t>Paul now refers to the Corinthians’ call, or God’s choice (‘chose’ is repeated three times). </a:t>
            </a:r>
          </a:p>
          <a:p>
            <a:pPr/>
          </a:p>
          <a:p>
            <a:pPr/>
            <a:r>
              <a:t>Paul’s wider point rests on God’s wisdom and sovereignty.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Shape 245"/>
          <p:cNvSpPr/>
          <p:nvPr>
            <p:ph type="sldImg"/>
          </p:nvPr>
        </p:nvSpPr>
        <p:spPr>
          <a:prstGeom prst="rect">
            <a:avLst/>
          </a:prstGeom>
        </p:spPr>
        <p:txBody>
          <a:bodyPr/>
          <a:lstStyle/>
          <a:p>
            <a:pPr/>
          </a:p>
        </p:txBody>
      </p:sp>
      <p:sp>
        <p:nvSpPr>
          <p:cNvPr id="246" name="Shape 246"/>
          <p:cNvSpPr/>
          <p:nvPr>
            <p:ph type="body" sz="quarter" idx="1"/>
          </p:nvPr>
        </p:nvSpPr>
        <p:spPr>
          <a:prstGeom prst="rect">
            <a:avLst/>
          </a:prstGeom>
        </p:spPr>
        <p:txBody>
          <a:bodyPr/>
          <a:lstStyle/>
          <a:p>
            <a:pPr/>
            <a:r>
              <a:t>With this mention of “Spirit and power” Paul moves to the next stage of his argument.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0" name="Shape 250"/>
          <p:cNvSpPr/>
          <p:nvPr>
            <p:ph type="sldImg"/>
          </p:nvPr>
        </p:nvSpPr>
        <p:spPr>
          <a:prstGeom prst="rect">
            <a:avLst/>
          </a:prstGeom>
        </p:spPr>
        <p:txBody>
          <a:bodyPr/>
          <a:lstStyle/>
          <a:p>
            <a:pPr/>
          </a:p>
        </p:txBody>
      </p:sp>
      <p:sp>
        <p:nvSpPr>
          <p:cNvPr id="251" name="Shape 251"/>
          <p:cNvSpPr/>
          <p:nvPr>
            <p:ph type="body" sz="quarter" idx="1"/>
          </p:nvPr>
        </p:nvSpPr>
        <p:spPr>
          <a:prstGeom prst="rect">
            <a:avLst/>
          </a:prstGeom>
        </p:spPr>
        <p:txBody>
          <a:bodyPr/>
          <a:lstStyle/>
          <a:p>
            <a:pPr/>
            <a:r>
              <a:t>It seems as though Paul is denouncing wisdom, but it is only human wisdom. Now he emphasises that real wisdom is spiritually discerned. </a:t>
            </a:r>
          </a:p>
          <a:p>
            <a:pPr/>
          </a:p>
          <a:p>
            <a:pPr/>
            <a:r>
              <a:t>Human rulers with their intelligence and training could not access it, for it is spiritually discerned. Only those who have the Spirit of God can receive this wisdom of God.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5" name="Shape 255"/>
          <p:cNvSpPr/>
          <p:nvPr>
            <p:ph type="sldImg"/>
          </p:nvPr>
        </p:nvSpPr>
        <p:spPr>
          <a:prstGeom prst="rect">
            <a:avLst/>
          </a:prstGeom>
        </p:spPr>
        <p:txBody>
          <a:bodyPr/>
          <a:lstStyle/>
          <a:p>
            <a:pPr/>
          </a:p>
        </p:txBody>
      </p:sp>
      <p:sp>
        <p:nvSpPr>
          <p:cNvPr id="256" name="Shape 256"/>
          <p:cNvSpPr/>
          <p:nvPr>
            <p:ph type="body" sz="quarter" idx="1"/>
          </p:nvPr>
        </p:nvSpPr>
        <p:spPr>
          <a:prstGeom prst="rect">
            <a:avLst/>
          </a:prstGeom>
        </p:spPr>
        <p:txBody>
          <a:bodyPr/>
          <a:lstStyle/>
          <a:p>
            <a:pPr/>
            <a:r>
              <a:t>The amazing and mysteriously inner workings of God are one thing, but in the end God has to do with sinful humans! </a:t>
            </a:r>
          </a:p>
          <a:p>
            <a:pPr/>
          </a:p>
          <a:p>
            <a:pPr/>
            <a:r>
              <a:t>Thus Paul finds the basic problem of factionalism in immaturity. </a:t>
            </a:r>
          </a:p>
          <a:p>
            <a:pPr/>
          </a:p>
          <a:p>
            <a:pPr/>
            <a:r>
              <a:t>The link is the topic of the Spirit and spirituality. Now Paul can develop the talk of the Spirit in a flesh-Spirit dichotomy. </a:t>
            </a:r>
          </a:p>
          <a:p>
            <a:pPr/>
          </a:p>
          <a:p>
            <a:pPr/>
            <a:r>
              <a:t>They have received the spiritual wisdom, but their jealously and quarrelling reveals they are following their flesh, their human inclinations. In other words, they are immature.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0" name="Shape 260"/>
          <p:cNvSpPr/>
          <p:nvPr>
            <p:ph type="sldImg"/>
          </p:nvPr>
        </p:nvSpPr>
        <p:spPr>
          <a:prstGeom prst="rect">
            <a:avLst/>
          </a:prstGeom>
        </p:spPr>
        <p:txBody>
          <a:bodyPr/>
          <a:lstStyle/>
          <a:p>
            <a:pPr/>
          </a:p>
        </p:txBody>
      </p:sp>
      <p:sp>
        <p:nvSpPr>
          <p:cNvPr id="261" name="Shape 261"/>
          <p:cNvSpPr/>
          <p:nvPr>
            <p:ph type="body" sz="quarter" idx="1"/>
          </p:nvPr>
        </p:nvSpPr>
        <p:spPr>
          <a:prstGeom prst="rect">
            <a:avLst/>
          </a:prstGeom>
        </p:spPr>
        <p:txBody>
          <a:bodyPr/>
          <a:lstStyle/>
          <a:p>
            <a:pPr/>
            <a:r>
              <a:t>Paul has identified the cause of the factionalism, which is Christian immaturity, caused by fleshly living. </a:t>
            </a:r>
          </a:p>
          <a:p>
            <a:pPr/>
          </a:p>
          <a:p>
            <a:pPr/>
            <a:r>
              <a:t>Now he moves on to the object of their factionalism: the leaders themselves. </a:t>
            </a:r>
          </a:p>
          <a:p>
            <a:pPr/>
          </a:p>
          <a:p>
            <a:pPr/>
            <a:r>
              <a:t>He argues that they are co-workers doing different jobs, but for the same purpose. The real change comes from God Himself. </a:t>
            </a:r>
          </a:p>
          <a:p>
            <a:pPr/>
          </a:p>
          <a:p>
            <a:pPr/>
            <a:r>
              <a:t>Paul uses two images for the upbuilding of the Corinthians, the field and the building. He then develops the argument with the building metaphor.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5" name="Shape 265"/>
          <p:cNvSpPr/>
          <p:nvPr>
            <p:ph type="sldImg"/>
          </p:nvPr>
        </p:nvSpPr>
        <p:spPr>
          <a:prstGeom prst="rect">
            <a:avLst/>
          </a:prstGeom>
        </p:spPr>
        <p:txBody>
          <a:bodyPr/>
          <a:lstStyle/>
          <a:p>
            <a:pPr/>
          </a:p>
        </p:txBody>
      </p:sp>
      <p:sp>
        <p:nvSpPr>
          <p:cNvPr id="266" name="Shape 266"/>
          <p:cNvSpPr/>
          <p:nvPr>
            <p:ph type="body" sz="quarter" idx="1"/>
          </p:nvPr>
        </p:nvSpPr>
        <p:spPr>
          <a:prstGeom prst="rect">
            <a:avLst/>
          </a:prstGeom>
        </p:spPr>
        <p:txBody>
          <a:bodyPr/>
          <a:lstStyle/>
          <a:p>
            <a:pPr/>
            <a:r>
              <a:t>Paul is still continuing to talk about his and Apollos’ role as builders, fellow-servants for the same purpose. </a:t>
            </a:r>
          </a:p>
          <a:p>
            <a:pPr/>
          </a:p>
          <a:p>
            <a:pPr/>
            <a:r>
              <a:t>He points out that once a foundation is down, it cannot be relaid. People will build on it how they will. But they build on the foundation, which is Jesus Christ.</a:t>
            </a:r>
          </a:p>
          <a:p>
            <a:pPr/>
          </a:p>
          <a:p>
            <a:pPr/>
            <a:r>
              <a:t>Judgement (‘the Day’) will reveal the work of the builder. God protects His temple, and will destroy those who destroy it.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Shape 171"/>
          <p:cNvSpPr/>
          <p:nvPr>
            <p:ph type="sldImg"/>
          </p:nvPr>
        </p:nvSpPr>
        <p:spPr>
          <a:prstGeom prst="rect">
            <a:avLst/>
          </a:prstGeom>
        </p:spPr>
        <p:txBody>
          <a:bodyPr/>
          <a:lstStyle/>
          <a:p>
            <a:pPr/>
          </a:p>
        </p:txBody>
      </p:sp>
      <p:sp>
        <p:nvSpPr>
          <p:cNvPr id="172" name="Shape 172"/>
          <p:cNvSpPr/>
          <p:nvPr>
            <p:ph type="body" sz="quarter" idx="1"/>
          </p:nvPr>
        </p:nvSpPr>
        <p:spPr>
          <a:prstGeom prst="rect">
            <a:avLst/>
          </a:prstGeom>
        </p:spPr>
        <p:txBody>
          <a:bodyPr/>
          <a:lstStyle/>
          <a:p>
            <a:pPr/>
            <a:r>
              <a:t>See also Sanders for a timeline which agrees with my reconstruction (pp.235-237).</a:t>
            </a:r>
          </a:p>
          <a:p>
            <a:pPr/>
          </a:p>
          <a:p>
            <a:pPr/>
            <a:r>
              <a:t>[Don’t do the whole time line here, because you will mention the letters separately in a moment.]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0" name="Shape 270"/>
          <p:cNvSpPr/>
          <p:nvPr>
            <p:ph type="sldImg"/>
          </p:nvPr>
        </p:nvSpPr>
        <p:spPr>
          <a:prstGeom prst="rect">
            <a:avLst/>
          </a:prstGeom>
        </p:spPr>
        <p:txBody>
          <a:bodyPr/>
          <a:lstStyle/>
          <a:p>
            <a:pPr/>
          </a:p>
        </p:txBody>
      </p:sp>
      <p:sp>
        <p:nvSpPr>
          <p:cNvPr id="271" name="Shape 271"/>
          <p:cNvSpPr/>
          <p:nvPr>
            <p:ph type="body" sz="quarter" idx="1"/>
          </p:nvPr>
        </p:nvSpPr>
        <p:spPr>
          <a:prstGeom prst="rect">
            <a:avLst/>
          </a:prstGeom>
        </p:spPr>
        <p:txBody>
          <a:bodyPr/>
          <a:lstStyle/>
          <a:p>
            <a:pPr/>
            <a:r>
              <a:t>Paul wraps up his long argument about factions around leaders. Though in ch.4 he still has some more to say about the Corinthian attitudes towards leaders. </a:t>
            </a:r>
          </a:p>
          <a:p>
            <a:pPr/>
          </a:p>
          <a:p>
            <a:pPr/>
            <a:r>
              <a:t>Here though Paul again warns against trying to wise in this age. He is not being anti-intellectual, but to be more discerning about true wisdom. </a:t>
            </a:r>
          </a:p>
          <a:p>
            <a:pPr/>
          </a:p>
          <a:p>
            <a:pPr/>
            <a:r>
              <a:t>All things belong to them. Why boast about a leader? The important thing is that all things belong to them BECAUSE they belong to Christ and Christ belongs to God.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5" name="Shape 275"/>
          <p:cNvSpPr/>
          <p:nvPr>
            <p:ph type="sldImg"/>
          </p:nvPr>
        </p:nvSpPr>
        <p:spPr>
          <a:prstGeom prst="rect">
            <a:avLst/>
          </a:prstGeom>
        </p:spPr>
        <p:txBody>
          <a:bodyPr/>
          <a:lstStyle/>
          <a:p>
            <a:pPr/>
          </a:p>
        </p:txBody>
      </p:sp>
      <p:sp>
        <p:nvSpPr>
          <p:cNvPr id="276" name="Shape 276"/>
          <p:cNvSpPr/>
          <p:nvPr>
            <p:ph type="body" sz="quarter" idx="1"/>
          </p:nvPr>
        </p:nvSpPr>
        <p:spPr>
          <a:prstGeom prst="rect">
            <a:avLst/>
          </a:prstGeom>
        </p:spPr>
        <p:txBody>
          <a:bodyPr/>
          <a:lstStyle/>
          <a:p>
            <a:pPr/>
            <a:r>
              <a:t>Paul has a few more things to say about what it means to be a leader before he moves on to another topic. </a:t>
            </a:r>
          </a:p>
          <a:p>
            <a:pPr/>
          </a:p>
          <a:p>
            <a:pPr/>
            <a:r>
              <a:t>For one thing, they are servants and stewards, which is a Christ-like and lowly way to view their leadership. But it also implies they have to give an account for their stewardship. </a:t>
            </a:r>
          </a:p>
          <a:p>
            <a:pPr/>
          </a:p>
          <a:p>
            <a:pPr/>
            <a:r>
              <a:t>But this is also why Paul won’t be judged by the Corinthians—or even himself! </a:t>
            </a:r>
          </a:p>
          <a:p>
            <a:pPr/>
          </a:p>
          <a:p>
            <a:pPr/>
            <a:r>
              <a:t>He advises them not to judge their leaders. Leave it to God.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0" name="Shape 280"/>
          <p:cNvSpPr/>
          <p:nvPr>
            <p:ph type="sldImg"/>
          </p:nvPr>
        </p:nvSpPr>
        <p:spPr>
          <a:prstGeom prst="rect">
            <a:avLst/>
          </a:prstGeom>
        </p:spPr>
        <p:txBody>
          <a:bodyPr/>
          <a:lstStyle/>
          <a:p>
            <a:pPr/>
          </a:p>
        </p:txBody>
      </p:sp>
      <p:sp>
        <p:nvSpPr>
          <p:cNvPr id="281" name="Shape 281"/>
          <p:cNvSpPr/>
          <p:nvPr>
            <p:ph type="body" sz="quarter" idx="1"/>
          </p:nvPr>
        </p:nvSpPr>
        <p:spPr>
          <a:prstGeom prst="rect">
            <a:avLst/>
          </a:prstGeom>
        </p:spPr>
        <p:txBody>
          <a:bodyPr/>
          <a:lstStyle/>
          <a:p>
            <a:pPr/>
            <a:r>
              <a:t>Paul moves on to speak of the grim realities of being an apostle. </a:t>
            </a:r>
          </a:p>
          <a:p>
            <a:pPr/>
          </a:p>
          <a:p>
            <a:pPr/>
            <a:r>
              <a:t>But this part is Paul being bitterly ironic. The fact that the Corinthians are wise and strong, and held in high regard is symptomatic not of their spiritual progress but lack of it!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5" name="Shape 285"/>
          <p:cNvSpPr/>
          <p:nvPr>
            <p:ph type="sldImg"/>
          </p:nvPr>
        </p:nvSpPr>
        <p:spPr>
          <a:prstGeom prst="rect">
            <a:avLst/>
          </a:prstGeom>
        </p:spPr>
        <p:txBody>
          <a:bodyPr/>
          <a:lstStyle/>
          <a:p>
            <a:pPr/>
          </a:p>
        </p:txBody>
      </p:sp>
      <p:sp>
        <p:nvSpPr>
          <p:cNvPr id="286" name="Shape 286"/>
          <p:cNvSpPr/>
          <p:nvPr>
            <p:ph type="body" sz="quarter" idx="1"/>
          </p:nvPr>
        </p:nvSpPr>
        <p:spPr>
          <a:prstGeom prst="rect">
            <a:avLst/>
          </a:prstGeom>
        </p:spPr>
        <p:txBody>
          <a:bodyPr/>
          <a:lstStyle/>
          <a:p>
            <a:pPr/>
            <a:r>
              <a:t>Paul’s tender side is seen here in this fatherly language. He calls Timothy his son in the faith. </a:t>
            </a:r>
          </a:p>
          <a:p>
            <a:pPr/>
          </a:p>
          <a:p>
            <a:pPr/>
            <a:r>
              <a:t>The Corinthians are to imitate him, as a child ought a father.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0" name="Shape 290"/>
          <p:cNvSpPr/>
          <p:nvPr>
            <p:ph type="sldImg"/>
          </p:nvPr>
        </p:nvSpPr>
        <p:spPr>
          <a:prstGeom prst="rect">
            <a:avLst/>
          </a:prstGeom>
        </p:spPr>
        <p:txBody>
          <a:bodyPr/>
          <a:lstStyle/>
          <a:p>
            <a:pPr/>
          </a:p>
        </p:txBody>
      </p:sp>
      <p:sp>
        <p:nvSpPr>
          <p:cNvPr id="291" name="Shape 291"/>
          <p:cNvSpPr/>
          <p:nvPr>
            <p:ph type="body" sz="quarter" idx="1"/>
          </p:nvPr>
        </p:nvSpPr>
        <p:spPr>
          <a:prstGeom prst="rect">
            <a:avLst/>
          </a:prstGeom>
        </p:spPr>
        <p:txBody>
          <a:bodyPr/>
          <a:lstStyle/>
          <a:p>
            <a:pPr/>
            <a:r>
              <a:t>Pressing on the fatherhood imagery, the disciplinarian side is raised. Paul can bring a rod of punishment, as is his right. </a:t>
            </a:r>
          </a:p>
          <a:p>
            <a:pPr/>
          </a:p>
          <a:p>
            <a:pPr/>
            <a:r>
              <a:t>If the arrogant people continue to oppose Paul, Paul will investigate not their powers of rhetoric but their spiritual power.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0" name="Shape 300"/>
          <p:cNvSpPr/>
          <p:nvPr>
            <p:ph type="sldImg"/>
          </p:nvPr>
        </p:nvSpPr>
        <p:spPr>
          <a:prstGeom prst="rect">
            <a:avLst/>
          </a:prstGeom>
        </p:spPr>
        <p:txBody>
          <a:bodyPr/>
          <a:lstStyle/>
          <a:p>
            <a:pPr/>
          </a:p>
        </p:txBody>
      </p:sp>
      <p:sp>
        <p:nvSpPr>
          <p:cNvPr id="301" name="Shape 301"/>
          <p:cNvSpPr/>
          <p:nvPr>
            <p:ph type="body" sz="quarter" idx="1"/>
          </p:nvPr>
        </p:nvSpPr>
        <p:spPr>
          <a:prstGeom prst="rect">
            <a:avLst/>
          </a:prstGeom>
        </p:spPr>
        <p:txBody>
          <a:bodyPr/>
          <a:lstStyle/>
          <a:p>
            <a:pPr/>
            <a:r>
              <a:t>What I wanted in this long look at chapters 1-4 was to show how they were all of a piece, addressing the same report from Chloe’s people. </a:t>
            </a:r>
          </a:p>
          <a:p>
            <a:pPr/>
          </a:p>
          <a:p>
            <a:pPr/>
            <a:r>
              <a:t>We can see how it began, progressed, and concluded. </a:t>
            </a:r>
          </a:p>
          <a:p>
            <a:pPr/>
          </a:p>
          <a:p>
            <a:pPr/>
            <a:r>
              <a:t>It is a very different kind of letter to Romans, which moving from one argument to the next about the Gospel. Here Paul turns a real-life problem round and round and looks at it from all angles.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5" name="Shape 305"/>
          <p:cNvSpPr/>
          <p:nvPr>
            <p:ph type="sldImg"/>
          </p:nvPr>
        </p:nvSpPr>
        <p:spPr>
          <a:prstGeom prst="rect">
            <a:avLst/>
          </a:prstGeom>
        </p:spPr>
        <p:txBody>
          <a:bodyPr/>
          <a:lstStyle/>
          <a:p>
            <a:pPr/>
          </a:p>
        </p:txBody>
      </p:sp>
      <p:sp>
        <p:nvSpPr>
          <p:cNvPr id="306" name="Shape 306"/>
          <p:cNvSpPr/>
          <p:nvPr>
            <p:ph type="body" sz="quarter" idx="1"/>
          </p:nvPr>
        </p:nvSpPr>
        <p:spPr>
          <a:prstGeom prst="rect">
            <a:avLst/>
          </a:prstGeom>
        </p:spPr>
        <p:txBody>
          <a:bodyPr/>
          <a:lstStyle/>
          <a:p>
            <a:pPr/>
            <a:r>
              <a:t>Now things seem to get worse! </a:t>
            </a:r>
          </a:p>
          <a:p>
            <a:pPr/>
          </a:p>
          <a:p>
            <a:pPr/>
            <a:r>
              <a:t>In some ways it is surprising that Paul began with and spent so much time on the problem of factions before coming to this much more shocking issue of incest! </a:t>
            </a:r>
          </a:p>
          <a:p>
            <a:pPr/>
          </a:p>
          <a:p>
            <a:pPr/>
            <a:r>
              <a:t>But it also makes sense too: Paul must establish their unity and maturity before they can act in judgement. They must rally together and decide to exclude what threatens them as a body, which is this very serious sin.</a:t>
            </a:r>
          </a:p>
          <a:p>
            <a:pPr/>
          </a:p>
          <a:p>
            <a:pPr/>
            <a:r>
              <a:t>Paul’s themes in this section are judgement and the removal of sin. He has talked about discipline when he comes in the previous verse…now they must take action in his absence, though he is with them in spirit i.e. they know he approves.</a:t>
            </a:r>
          </a:p>
          <a:p>
            <a:pPr/>
          </a:p>
          <a:p>
            <a:pPr/>
            <a:r>
              <a:t>He moves on to the imagery of removing yeast at the Passover festival. Get rid of evil, before it corrupts! This is reminiscent, perhaps, both of Jesus’ warning about the teaching of the Pharisees and scribes, and also the episode of Ananias and Saphira in Acts 5.</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0" name="Shape 310"/>
          <p:cNvSpPr/>
          <p:nvPr>
            <p:ph type="sldImg"/>
          </p:nvPr>
        </p:nvSpPr>
        <p:spPr>
          <a:prstGeom prst="rect">
            <a:avLst/>
          </a:prstGeom>
        </p:spPr>
        <p:txBody>
          <a:bodyPr/>
          <a:lstStyle/>
          <a:p>
            <a:pPr/>
          </a:p>
        </p:txBody>
      </p:sp>
      <p:sp>
        <p:nvSpPr>
          <p:cNvPr id="311" name="Shape 311"/>
          <p:cNvSpPr/>
          <p:nvPr>
            <p:ph type="body" sz="quarter" idx="1"/>
          </p:nvPr>
        </p:nvSpPr>
        <p:spPr>
          <a:prstGeom prst="rect">
            <a:avLst/>
          </a:prstGeom>
        </p:spPr>
        <p:txBody>
          <a:bodyPr/>
          <a:lstStyle/>
          <a:p>
            <a:pPr/>
            <a:r>
              <a:t>Here is where we know 1 Corinthians is not Paul’s first missive. </a:t>
            </a:r>
          </a:p>
          <a:p>
            <a:pPr/>
          </a:p>
          <a:p>
            <a:pPr/>
            <a:r>
              <a:t>But they misunderstood it. They disassociated from the world, but then—even worse!—tolerated sexual deviancy INSIDE the church!! </a:t>
            </a:r>
          </a:p>
          <a:p>
            <a:pPr/>
          </a:p>
          <a:p>
            <a:pPr/>
            <a:r>
              <a:t>If they call themselves a brother or sister, and will not GIVE UP sin, do not eat with them. Expel them.</a:t>
            </a:r>
          </a:p>
          <a:p>
            <a:pPr/>
          </a:p>
          <a:p>
            <a:pPr/>
            <a:r>
              <a:t>God judges those on the outside, so you don’t have to. YOU judge the ones on the inside. It is startling and challenging teaching!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5" name="Shape 315"/>
          <p:cNvSpPr/>
          <p:nvPr>
            <p:ph type="sldImg"/>
          </p:nvPr>
        </p:nvSpPr>
        <p:spPr>
          <a:prstGeom prst="rect">
            <a:avLst/>
          </a:prstGeom>
        </p:spPr>
        <p:txBody>
          <a:bodyPr/>
          <a:lstStyle/>
          <a:p>
            <a:pPr/>
          </a:p>
        </p:txBody>
      </p:sp>
      <p:sp>
        <p:nvSpPr>
          <p:cNvPr id="316" name="Shape 316"/>
          <p:cNvSpPr/>
          <p:nvPr>
            <p:ph type="body" sz="quarter" idx="1"/>
          </p:nvPr>
        </p:nvSpPr>
        <p:spPr>
          <a:prstGeom prst="rect">
            <a:avLst/>
          </a:prstGeom>
        </p:spPr>
        <p:txBody>
          <a:bodyPr/>
          <a:lstStyle/>
          <a:p>
            <a:pPr/>
            <a:r>
              <a:t>Paul expands now on their role as judges. He does not mean that the Corinthians should be judgemental, quick in their minds to condemn each other and the world. </a:t>
            </a:r>
          </a:p>
          <a:p>
            <a:pPr/>
          </a:p>
          <a:p>
            <a:pPr/>
            <a:r>
              <a:t>But Paul does say that Christians (“the saints”) have a role of judgement amongst each other. It is humiliating that they lack the wisdom to sort things about amongst themselves as a unified community, and that they sue each other in pagan courts!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0" name="Shape 320"/>
          <p:cNvSpPr/>
          <p:nvPr>
            <p:ph type="sldImg"/>
          </p:nvPr>
        </p:nvSpPr>
        <p:spPr>
          <a:prstGeom prst="rect">
            <a:avLst/>
          </a:prstGeom>
        </p:spPr>
        <p:txBody>
          <a:bodyPr/>
          <a:lstStyle/>
          <a:p>
            <a:pPr/>
          </a:p>
        </p:txBody>
      </p:sp>
      <p:sp>
        <p:nvSpPr>
          <p:cNvPr id="321" name="Shape 321"/>
          <p:cNvSpPr/>
          <p:nvPr>
            <p:ph type="body" sz="quarter" idx="1"/>
          </p:nvPr>
        </p:nvSpPr>
        <p:spPr>
          <a:prstGeom prst="rect">
            <a:avLst/>
          </a:prstGeom>
        </p:spPr>
        <p:txBody>
          <a:bodyPr/>
          <a:lstStyle/>
          <a:p>
            <a:pPr/>
            <a:r>
              <a:t>Paul underlines the bottom line: wrongdoers cannot inherit the kingdom of God. </a:t>
            </a:r>
          </a:p>
          <a:p>
            <a:pPr/>
          </a:p>
          <a:p>
            <a:pPr/>
            <a:r>
              <a:t>There follows a vice-list. </a:t>
            </a:r>
          </a:p>
          <a:p>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Shape 175"/>
          <p:cNvSpPr/>
          <p:nvPr>
            <p:ph type="sldImg"/>
          </p:nvPr>
        </p:nvSpPr>
        <p:spPr>
          <a:prstGeom prst="rect">
            <a:avLst/>
          </a:prstGeom>
        </p:spPr>
        <p:txBody>
          <a:bodyPr/>
          <a:lstStyle/>
          <a:p>
            <a:pPr/>
          </a:p>
        </p:txBody>
      </p:sp>
      <p:sp>
        <p:nvSpPr>
          <p:cNvPr id="176" name="Shape 176"/>
          <p:cNvSpPr/>
          <p:nvPr>
            <p:ph type="body" sz="quarter" idx="1"/>
          </p:nvPr>
        </p:nvSpPr>
        <p:spPr>
          <a:prstGeom prst="rect">
            <a:avLst/>
          </a:prstGeom>
        </p:spPr>
        <p:txBody>
          <a:bodyPr/>
          <a:lstStyle/>
          <a:p>
            <a:pPr/>
            <a:r>
              <a:t>The first of these visits DID happen, which is the painful one, but not the second:</a:t>
            </a:r>
          </a:p>
          <a:p>
            <a:pPr/>
            <a:r>
              <a:t>	“If Paul is referring to his visit to Corinth when he was affronted (2:1), Bultmann asks, Why did he not say ἦλθον, “I came,” in place of ἐβουλόμην . . . ἐλθεῖν, “I was intending to come”? But this query overlooks the fact that Paul is relating what his </a:t>
            </a:r>
            <a:r>
              <a:rPr u="sng"/>
              <a:t>original</a:t>
            </a:r>
            <a:r>
              <a:t> plan was, namely, </a:t>
            </a:r>
            <a:r>
              <a:rPr u="sng"/>
              <a:t>an arrangement that included a second visit after he had been to Macedonia (v 16).</a:t>
            </a:r>
            <a:r>
              <a:t> It is the second member of the pair of visits that was the occasion of dispute between Paul and his readers. As it turned out, that third visit is spoken of in 2 Corinthians only in prospect (12:14; 13:1–2).”</a:t>
            </a:r>
          </a:p>
          <a:p>
            <a:pPr/>
          </a:p>
          <a:p>
            <a:pPr/>
            <a:r>
              <a:t>Ralph P. Martin, 2 Corinthians, WBC 40; 2d; Accordance electronic ed. (Grand Rapids: Zondervan, 2014), 160.</a:t>
            </a:r>
          </a:p>
          <a:p>
            <a:pPr/>
            <a:r>
              <a:rPr u="sng">
                <a:hlinkClick r:id="rId3" invalidUrl="" action="" tgtFrame="" tooltip="" history="1" highlightClick="0" endSnd="0"/>
              </a:rPr>
              <a:t>https://accordance.bible/link/read/WBC-NT-26#33457</a:t>
            </a:r>
            <a:r>
              <a:t>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7" name="Shape 327"/>
          <p:cNvSpPr/>
          <p:nvPr>
            <p:ph type="sldImg"/>
          </p:nvPr>
        </p:nvSpPr>
        <p:spPr>
          <a:prstGeom prst="rect">
            <a:avLst/>
          </a:prstGeom>
        </p:spPr>
        <p:txBody>
          <a:bodyPr/>
          <a:lstStyle/>
          <a:p>
            <a:pPr/>
          </a:p>
        </p:txBody>
      </p:sp>
      <p:sp>
        <p:nvSpPr>
          <p:cNvPr id="328" name="Shape 328"/>
          <p:cNvSpPr/>
          <p:nvPr>
            <p:ph type="body" sz="quarter" idx="1"/>
          </p:nvPr>
        </p:nvSpPr>
        <p:spPr>
          <a:prstGeom prst="rect">
            <a:avLst/>
          </a:prstGeom>
        </p:spPr>
        <p:txBody>
          <a:bodyPr/>
          <a:lstStyle/>
          <a:p>
            <a:pPr/>
            <a:r>
              <a:t>SSM = Same Sex Marriage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5" name="Shape 335"/>
          <p:cNvSpPr/>
          <p:nvPr>
            <p:ph type="sldImg"/>
          </p:nvPr>
        </p:nvSpPr>
        <p:spPr>
          <a:prstGeom prst="rect">
            <a:avLst/>
          </a:prstGeom>
        </p:spPr>
        <p:txBody>
          <a:bodyPr/>
          <a:lstStyle/>
          <a:p>
            <a:pPr/>
          </a:p>
        </p:txBody>
      </p:sp>
      <p:sp>
        <p:nvSpPr>
          <p:cNvPr id="336" name="Shape 336"/>
          <p:cNvSpPr/>
          <p:nvPr>
            <p:ph type="body" sz="quarter" idx="1"/>
          </p:nvPr>
        </p:nvSpPr>
        <p:spPr>
          <a:prstGeom prst="rect">
            <a:avLst/>
          </a:prstGeom>
        </p:spPr>
        <p:txBody>
          <a:bodyPr/>
          <a:lstStyle/>
          <a:p>
            <a:pPr/>
            <a:r>
              <a:t>It would take another module to look at how to deal with the pastoral issues, questions of evangelism, engaging the culture, and so on. In fact, there are organisations devoted to this e.g. Living Out. </a:t>
            </a:r>
          </a:p>
          <a:p>
            <a:pPr/>
          </a:p>
          <a:p>
            <a:pPr/>
            <a:r>
              <a:t>We are going to focus, instead, on what the biblical view actually is. Because this is disputed, and there is a lot of misinformation out there.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0" name="Shape 340"/>
          <p:cNvSpPr/>
          <p:nvPr>
            <p:ph type="sldImg"/>
          </p:nvPr>
        </p:nvSpPr>
        <p:spPr>
          <a:prstGeom prst="rect">
            <a:avLst/>
          </a:prstGeom>
        </p:spPr>
        <p:txBody>
          <a:bodyPr/>
          <a:lstStyle/>
          <a:p>
            <a:pPr/>
          </a:p>
        </p:txBody>
      </p:sp>
      <p:sp>
        <p:nvSpPr>
          <p:cNvPr id="341" name="Shape 341"/>
          <p:cNvSpPr/>
          <p:nvPr>
            <p:ph type="body" sz="quarter" idx="1"/>
          </p:nvPr>
        </p:nvSpPr>
        <p:spPr>
          <a:prstGeom prst="rect">
            <a:avLst/>
          </a:prstGeom>
        </p:spPr>
        <p:txBody>
          <a:bodyPr/>
          <a:lstStyle/>
          <a:p>
            <a:pPr/>
            <a:r>
              <a:t>Murder is mentioned in only 2 out of 7 Pauline vice lists, Rom 1:29 and 1 Tim 1:9. </a:t>
            </a:r>
          </a:p>
          <a:p>
            <a:pPr/>
            <a:r>
              <a:t>Not in 1 Cor 5:9-11, 6:9-10, nor Gal 5:19-21, Eph 5:3-5, Col 3:5-9.</a:t>
            </a:r>
          </a:p>
          <a:p>
            <a:pPr/>
          </a:p>
          <a:p>
            <a:pPr/>
            <a:r>
              <a:t>Seached ‘φον*’ and got 26 hits for the NT. Search ‘πορν*’ and got 49!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1" name="Shape 351"/>
          <p:cNvSpPr/>
          <p:nvPr>
            <p:ph type="sldImg"/>
          </p:nvPr>
        </p:nvSpPr>
        <p:spPr>
          <a:prstGeom prst="rect">
            <a:avLst/>
          </a:prstGeom>
        </p:spPr>
        <p:txBody>
          <a:bodyPr/>
          <a:lstStyle/>
          <a:p>
            <a:pPr/>
          </a:p>
        </p:txBody>
      </p:sp>
      <p:sp>
        <p:nvSpPr>
          <p:cNvPr id="352" name="Shape 352"/>
          <p:cNvSpPr/>
          <p:nvPr>
            <p:ph type="body" sz="quarter" idx="1"/>
          </p:nvPr>
        </p:nvSpPr>
        <p:spPr>
          <a:prstGeom prst="rect">
            <a:avLst/>
          </a:prstGeom>
        </p:spPr>
        <p:txBody>
          <a:bodyPr/>
          <a:lstStyle/>
          <a:p>
            <a:pPr/>
            <a:r>
              <a:t>Note the darkening of the mind.</a:t>
            </a:r>
          </a:p>
          <a:p>
            <a:pPr/>
          </a:p>
          <a:p>
            <a:pPr/>
            <a:r>
              <a:t>First exchange: the glory of the immortal God for mortal things, human or animal.</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5" name="Shape 355"/>
          <p:cNvSpPr/>
          <p:nvPr>
            <p:ph type="sldImg"/>
          </p:nvPr>
        </p:nvSpPr>
        <p:spPr>
          <a:prstGeom prst="rect">
            <a:avLst/>
          </a:prstGeom>
        </p:spPr>
        <p:txBody>
          <a:bodyPr/>
          <a:lstStyle/>
          <a:p>
            <a:pPr/>
          </a:p>
        </p:txBody>
      </p:sp>
      <p:sp>
        <p:nvSpPr>
          <p:cNvPr id="356" name="Shape 356"/>
          <p:cNvSpPr/>
          <p:nvPr>
            <p:ph type="body" sz="quarter" idx="1"/>
          </p:nvPr>
        </p:nvSpPr>
        <p:spPr>
          <a:prstGeom prst="rect">
            <a:avLst/>
          </a:prstGeom>
        </p:spPr>
        <p:txBody>
          <a:bodyPr/>
          <a:lstStyle/>
          <a:p>
            <a:pPr/>
            <a:r>
              <a:t>Paul makes this absolutely explicit: they exchanged the the truth for a lie. Therefore God gave them up the lusts which were already in their hearts, the sinful desires which had already chosen the lie, which wanted more corruption. This corruption was impurity, degrading their bodies. </a:t>
            </a:r>
          </a:p>
          <a:p>
            <a:pPr/>
          </a:p>
          <a:p>
            <a:pPr/>
            <a:r>
              <a:t>Second exchange. </a:t>
            </a:r>
          </a:p>
          <a:p>
            <a:p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9" name="Shape 359"/>
          <p:cNvSpPr/>
          <p:nvPr>
            <p:ph type="sldImg"/>
          </p:nvPr>
        </p:nvSpPr>
        <p:spPr>
          <a:prstGeom prst="rect">
            <a:avLst/>
          </a:prstGeom>
        </p:spPr>
        <p:txBody>
          <a:bodyPr/>
          <a:lstStyle/>
          <a:p>
            <a:pPr/>
          </a:p>
        </p:txBody>
      </p:sp>
      <p:sp>
        <p:nvSpPr>
          <p:cNvPr id="360" name="Shape 360"/>
          <p:cNvSpPr/>
          <p:nvPr>
            <p:ph type="body" sz="quarter" idx="1"/>
          </p:nvPr>
        </p:nvSpPr>
        <p:spPr>
          <a:prstGeom prst="rect">
            <a:avLst/>
          </a:prstGeom>
        </p:spPr>
        <p:txBody>
          <a:bodyPr/>
          <a:lstStyle/>
          <a:p>
            <a:pPr/>
            <a:r>
              <a:t>Paul now spells out this degradation of their bodies: it is homosexuality, the final exchange of natural intercourse for unnatural. Thus idolatry is linked to sexual degradation.</a:t>
            </a:r>
          </a:p>
          <a:p>
            <a:pPr/>
          </a:p>
          <a:p>
            <a:pPr/>
            <a:r>
              <a:t>Unusually lesbianism is also condemned here, or at least spelt out. These are fundamental issues of creation and true worship, and Adam and Eve like relationship. They are images which belong to Genesis 1-2.</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6" name="Shape 376"/>
          <p:cNvSpPr/>
          <p:nvPr>
            <p:ph type="sldImg"/>
          </p:nvPr>
        </p:nvSpPr>
        <p:spPr>
          <a:prstGeom prst="rect">
            <a:avLst/>
          </a:prstGeom>
        </p:spPr>
        <p:txBody>
          <a:bodyPr/>
          <a:lstStyle/>
          <a:p>
            <a:pPr/>
          </a:p>
        </p:txBody>
      </p:sp>
      <p:sp>
        <p:nvSpPr>
          <p:cNvPr id="377" name="Shape 377"/>
          <p:cNvSpPr/>
          <p:nvPr>
            <p:ph type="body" sz="quarter" idx="1"/>
          </p:nvPr>
        </p:nvSpPr>
        <p:spPr>
          <a:prstGeom prst="rect">
            <a:avLst/>
          </a:prstGeom>
        </p:spPr>
        <p:txBody>
          <a:bodyPr/>
          <a:lstStyle/>
          <a:p>
            <a:pPr/>
            <a:r>
              <a:t>Later in the Roman empire, passive homosexuals were condemned to die (see fn. 8 on Sanders p. 347.</a:t>
            </a:r>
          </a:p>
          <a:p>
            <a:pPr/>
          </a:p>
          <a:p>
            <a:pPr/>
            <a:r>
              <a:t>Effeminacy in Plutarch’s Life of Caesar: “Seeing that his officers were inclined to be afraid, and particularly all the young men of high rank who had come out intending to make the campaign with Caesar an opportunity for high living and money-making, he called them together​ and bade them be off, since they were so unmanly and effeminate, and not force themselves to face danger…” ch. 19:3.</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1" name="Shape 381"/>
          <p:cNvSpPr/>
          <p:nvPr>
            <p:ph type="sldImg"/>
          </p:nvPr>
        </p:nvSpPr>
        <p:spPr>
          <a:prstGeom prst="rect">
            <a:avLst/>
          </a:prstGeom>
        </p:spPr>
        <p:txBody>
          <a:bodyPr/>
          <a:lstStyle/>
          <a:p>
            <a:pPr/>
          </a:p>
        </p:txBody>
      </p:sp>
      <p:sp>
        <p:nvSpPr>
          <p:cNvPr id="382" name="Shape 382"/>
          <p:cNvSpPr/>
          <p:nvPr>
            <p:ph type="body" sz="quarter" idx="1"/>
          </p:nvPr>
        </p:nvSpPr>
        <p:spPr>
          <a:prstGeom prst="rect">
            <a:avLst/>
          </a:prstGeom>
        </p:spPr>
        <p:txBody>
          <a:bodyPr/>
          <a:lstStyle/>
          <a:p>
            <a:pPr/>
            <a:r>
              <a:t>All forms: the ESV lumps both words together in a single phrase, “nor men who practice homosexuality”. They’re not right to do this, in my opinion, but the end result is the same. Paul does endorse the Jewish/Christian ban on both and therefore ALL.</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9" name="Shape 389"/>
          <p:cNvSpPr/>
          <p:nvPr>
            <p:ph type="sldImg"/>
          </p:nvPr>
        </p:nvSpPr>
        <p:spPr>
          <a:prstGeom prst="rect">
            <a:avLst/>
          </a:prstGeom>
        </p:spPr>
        <p:txBody>
          <a:bodyPr/>
          <a:lstStyle/>
          <a:p>
            <a:pPr/>
          </a:p>
        </p:txBody>
      </p:sp>
      <p:sp>
        <p:nvSpPr>
          <p:cNvPr id="390" name="Shape 390"/>
          <p:cNvSpPr/>
          <p:nvPr>
            <p:ph type="body" sz="quarter" idx="1"/>
          </p:nvPr>
        </p:nvSpPr>
        <p:spPr>
          <a:prstGeom prst="rect">
            <a:avLst/>
          </a:prstGeom>
        </p:spPr>
        <p:txBody>
          <a:bodyPr/>
          <a:lstStyle/>
          <a:p>
            <a:pPr/>
            <a:r>
              <a:t>Paul has mentioned the bottom line about sin. But now he takes a different angle, focusing on what the body is for. Sin is not good or even suitable for the body! </a:t>
            </a:r>
          </a:p>
          <a:p>
            <a:pPr/>
          </a:p>
          <a:p>
            <a:pPr/>
            <a:r>
              <a:t>He begins with a slogan. There are two. Then we see a diatribe question and rejection. </a:t>
            </a:r>
          </a:p>
          <a:p>
            <a:pPr/>
          </a:p>
          <a:p>
            <a:pPr/>
            <a:r>
              <a:t>Here we begin to see Paul defending the body itself. There is obviously some Greek influence of matter=evil which he is combatting here, and is about to combat in the next section.</a:t>
            </a:r>
          </a:p>
          <a:p>
            <a:pPr/>
          </a:p>
          <a:p>
            <a:pPr/>
            <a:r>
              <a:t>We also see a theme Paul will return to in ch.15, the resurrection of the body. Here this mention of the resurrection, mentioning Jesus’ first, underlines the importance of the body, which he has previously called God’s temple, and is about to again. The body is important! Fornication damages it, and defiles it! </a:t>
            </a:r>
          </a:p>
          <a:p>
            <a:pPr/>
          </a:p>
          <a:p>
            <a:pPr/>
            <a:r>
              <a:t>Paul mentions the members of Christ here, and will in ch.12 talking about gifts will make much of that body-member imagery. </a:t>
            </a:r>
          </a:p>
          <a:p>
            <a:pPr/>
          </a:p>
          <a:p>
            <a:pPr/>
            <a:r>
              <a:t>He concludes this section with: “Or do you not know that your body is a temple of the Holy Spirit within you, which you have from God, and that you are not your own? For you were bought with a price; therefore glorify God in your body.”</a:t>
            </a:r>
          </a:p>
          <a:p>
            <a:pPr/>
            <a:r>
              <a:t>(1 Cor. 6:19–20)</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4" name="Shape 394"/>
          <p:cNvSpPr/>
          <p:nvPr>
            <p:ph type="sldImg"/>
          </p:nvPr>
        </p:nvSpPr>
        <p:spPr>
          <a:prstGeom prst="rect">
            <a:avLst/>
          </a:prstGeom>
        </p:spPr>
        <p:txBody>
          <a:bodyPr/>
          <a:lstStyle/>
          <a:p>
            <a:pPr/>
          </a:p>
        </p:txBody>
      </p:sp>
      <p:sp>
        <p:nvSpPr>
          <p:cNvPr id="395" name="Shape 395"/>
          <p:cNvSpPr/>
          <p:nvPr>
            <p:ph type="body" sz="quarter" idx="1"/>
          </p:nvPr>
        </p:nvSpPr>
        <p:spPr>
          <a:prstGeom prst="rect">
            <a:avLst/>
          </a:prstGeom>
        </p:spPr>
        <p:txBody>
          <a:bodyPr/>
          <a:lstStyle/>
          <a:p>
            <a:pPr/>
            <a:r>
              <a:t>Another slogan. </a:t>
            </a:r>
          </a:p>
          <a:p>
            <a:pPr/>
          </a:p>
          <a:p>
            <a:pPr/>
            <a:r>
              <a:t>Here the letter changes and Paul turns from reports of problems, to problems and questions in the letter he has received. </a:t>
            </a:r>
          </a:p>
          <a:p>
            <a:pPr/>
          </a:p>
          <a:p>
            <a:pPr/>
            <a:r>
              <a:t>This recurring phrase helps us see SOME of the points Paul was responding to from their letter. Other sections don’t have this phrase, but this doesn’t mean they weren’t also in that letter.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Shape 179"/>
          <p:cNvSpPr/>
          <p:nvPr>
            <p:ph type="sldImg"/>
          </p:nvPr>
        </p:nvSpPr>
        <p:spPr>
          <a:prstGeom prst="rect">
            <a:avLst/>
          </a:prstGeom>
        </p:spPr>
        <p:txBody>
          <a:bodyPr/>
          <a:lstStyle/>
          <a:p>
            <a:pPr/>
          </a:p>
        </p:txBody>
      </p:sp>
      <p:sp>
        <p:nvSpPr>
          <p:cNvPr id="180" name="Shape 180"/>
          <p:cNvSpPr/>
          <p:nvPr>
            <p:ph type="body" sz="quarter" idx="1"/>
          </p:nvPr>
        </p:nvSpPr>
        <p:spPr>
          <a:prstGeom prst="rect">
            <a:avLst/>
          </a:prstGeom>
        </p:spPr>
        <p:txBody>
          <a:bodyPr/>
          <a:lstStyle/>
          <a:p>
            <a:pPr/>
            <a:r>
              <a:t>The first visit happened, but it was fleeting; the 2nd did not, and Paul’s promised longer stay, perhaps through winter (1 Cor 16:5f), never happened. This is because of a painful incident on the pass-through, which resulted in (1) no proper visit and (2) a painful letter instead.</a:t>
            </a:r>
          </a:p>
          <a:p>
            <a:pPr/>
          </a:p>
          <a:p>
            <a:pPr/>
            <a:r>
              <a:t>“In 1 Cor 16:5–7 he expressed the hope of visiting Corinth for an extended stay after first traveling to Macedonia, presumably to collect the money raised for the Jerusalem church in its need. Now he explains that that original plan had to be modified, and he decided—for reasons that are unclear to us—to pass quickly through Corinth en route to Macedonia. Thence he would return to Corinth, and he wanted to experience their goodwill in sending him on his way to Judea with the collection, augmented doubtless with what the Corinthian church had raised for this cause (1 Cor 16:1–6). The point at issue, and the source of contention—or at least misunderstanding—between the apostle and the Corinthians was the shift from a lengthy visit (1 Cor 16:7; cf. 2 Cor 1:15) to what turned out to be a fleeting stopover in Corinth;”</a:t>
            </a:r>
          </a:p>
          <a:p>
            <a:pPr/>
          </a:p>
          <a:p>
            <a:pPr/>
            <a:r>
              <a:t>Ralph P. Martin, 2 Corinthians, WBC 40; 2d; Accordance electronic ed. (Grand Rapids: Zondervan, 2014), 159.</a:t>
            </a:r>
          </a:p>
          <a:p>
            <a:pPr/>
            <a:r>
              <a:rPr u="sng">
                <a:hlinkClick r:id="rId3" invalidUrl="" action="" tgtFrame="" tooltip="" history="1" highlightClick="0" endSnd="0"/>
              </a:rPr>
              <a:t>https://accordance.bible/link/read/WBC-NT-26#33450</a:t>
            </a:r>
            <a:r>
              <a:t>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9" name="Shape 399"/>
          <p:cNvSpPr/>
          <p:nvPr>
            <p:ph type="sldImg"/>
          </p:nvPr>
        </p:nvSpPr>
        <p:spPr>
          <a:prstGeom prst="rect">
            <a:avLst/>
          </a:prstGeom>
        </p:spPr>
        <p:txBody>
          <a:bodyPr/>
          <a:lstStyle/>
          <a:p>
            <a:pPr/>
          </a:p>
        </p:txBody>
      </p:sp>
      <p:sp>
        <p:nvSpPr>
          <p:cNvPr id="400" name="Shape 400"/>
          <p:cNvSpPr/>
          <p:nvPr>
            <p:ph type="body" sz="quarter" idx="1"/>
          </p:nvPr>
        </p:nvSpPr>
        <p:spPr>
          <a:prstGeom prst="rect">
            <a:avLst/>
          </a:prstGeom>
        </p:spPr>
        <p:txBody>
          <a:bodyPr/>
          <a:lstStyle/>
          <a:p>
            <a:pPr/>
            <a:r>
              <a:t>Slogan: “everything is lawful” but not everything is beneficial.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4" name="Shape 404"/>
          <p:cNvSpPr/>
          <p:nvPr>
            <p:ph type="sldImg"/>
          </p:nvPr>
        </p:nvSpPr>
        <p:spPr>
          <a:prstGeom prst="rect">
            <a:avLst/>
          </a:prstGeom>
        </p:spPr>
        <p:txBody>
          <a:bodyPr/>
          <a:lstStyle/>
          <a:p>
            <a:pPr/>
          </a:p>
        </p:txBody>
      </p:sp>
      <p:sp>
        <p:nvSpPr>
          <p:cNvPr id="405" name="Shape 405"/>
          <p:cNvSpPr/>
          <p:nvPr>
            <p:ph type="body" sz="quarter" idx="1"/>
          </p:nvPr>
        </p:nvSpPr>
        <p:spPr>
          <a:prstGeom prst="rect">
            <a:avLst/>
          </a:prstGeom>
        </p:spPr>
        <p:txBody>
          <a:bodyPr/>
          <a:lstStyle/>
          <a:p>
            <a:pPr/>
            <a:r>
              <a:t>Begins with slogan. Paul applies his critique. Love is the real answer, or test of the quality of a thing, a theme he will return to in ch. 13 after discussing gifts in ch. 12. </a:t>
            </a:r>
          </a:p>
          <a:p>
            <a:pPr/>
          </a:p>
          <a:p>
            <a:pPr/>
            <a:r>
              <a:t>Issues or questions are often not just about the thing themselves. Someone else is usually involved. It might the question of the identity of the one God. Or, it might be how it impacts someone else, the neighbour. Paul puts his finger on this.</a:t>
            </a:r>
          </a:p>
          <a:p>
            <a:pPr/>
          </a:p>
          <a:p>
            <a:pPr/>
            <a:r>
              <a:t>You might well have knowledge and so be ‘free’, but when you have your neighbour to consider, how free are you? (the US division over vaccines is a case in point).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7" name="Shape 417"/>
          <p:cNvSpPr/>
          <p:nvPr>
            <p:ph type="sldImg"/>
          </p:nvPr>
        </p:nvSpPr>
        <p:spPr>
          <a:prstGeom prst="rect">
            <a:avLst/>
          </a:prstGeom>
        </p:spPr>
        <p:txBody>
          <a:bodyPr/>
          <a:lstStyle/>
          <a:p>
            <a:pPr/>
          </a:p>
        </p:txBody>
      </p:sp>
      <p:sp>
        <p:nvSpPr>
          <p:cNvPr id="418" name="Shape 418"/>
          <p:cNvSpPr/>
          <p:nvPr>
            <p:ph type="body" sz="quarter" idx="1"/>
          </p:nvPr>
        </p:nvSpPr>
        <p:spPr>
          <a:prstGeom prst="rect">
            <a:avLst/>
          </a:prstGeom>
        </p:spPr>
        <p:txBody>
          <a:bodyPr/>
          <a:lstStyle/>
          <a:p>
            <a:pPr/>
            <a:r>
              <a:t>We know that Paul could make use of his rights when he wanted to, as when he revealed he was a Roman citizen, and when he appealed to Caesar. But he did so strategically.</a:t>
            </a:r>
          </a:p>
          <a:p>
            <a:pPr/>
          </a:p>
          <a:p>
            <a:pPr/>
            <a:r>
              <a:t>In ch. 9 he elaborates on the rights he COULD make use of and the reasons why he doesn’t. This brings him round to his statement on mission.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5" name="Shape 425"/>
          <p:cNvSpPr/>
          <p:nvPr>
            <p:ph type="sldImg"/>
          </p:nvPr>
        </p:nvSpPr>
        <p:spPr>
          <a:prstGeom prst="rect">
            <a:avLst/>
          </a:prstGeom>
        </p:spPr>
        <p:txBody>
          <a:bodyPr/>
          <a:lstStyle/>
          <a:p>
            <a:pPr/>
          </a:p>
        </p:txBody>
      </p:sp>
      <p:sp>
        <p:nvSpPr>
          <p:cNvPr id="426" name="Shape 426"/>
          <p:cNvSpPr/>
          <p:nvPr>
            <p:ph type="body" sz="quarter" idx="1"/>
          </p:nvPr>
        </p:nvSpPr>
        <p:spPr>
          <a:prstGeom prst="rect">
            <a:avLst/>
          </a:prstGeom>
        </p:spPr>
        <p:txBody>
          <a:bodyPr/>
          <a:lstStyle/>
          <a:p>
            <a:pPr/>
            <a:r>
              <a:t>A hint of the next topic in ch. 11. </a:t>
            </a:r>
          </a:p>
          <a:p>
            <a:pPr/>
          </a:p>
          <a:p>
            <a:pPr/>
            <a:r>
              <a:t>Paul gives here deeper thoughts about idolatry and the nature of our liberty in Christ. He is also building towards his comment on unbelievers.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0" name="Shape 430"/>
          <p:cNvSpPr/>
          <p:nvPr>
            <p:ph type="sldImg"/>
          </p:nvPr>
        </p:nvSpPr>
        <p:spPr>
          <a:prstGeom prst="rect">
            <a:avLst/>
          </a:prstGeom>
        </p:spPr>
        <p:txBody>
          <a:bodyPr/>
          <a:lstStyle/>
          <a:p>
            <a:pPr/>
          </a:p>
        </p:txBody>
      </p:sp>
      <p:sp>
        <p:nvSpPr>
          <p:cNvPr id="431" name="Shape 431"/>
          <p:cNvSpPr/>
          <p:nvPr>
            <p:ph type="body" sz="quarter" idx="1"/>
          </p:nvPr>
        </p:nvSpPr>
        <p:spPr>
          <a:prstGeom prst="rect">
            <a:avLst/>
          </a:prstGeom>
        </p:spPr>
        <p:txBody>
          <a:bodyPr/>
          <a:lstStyle/>
          <a:p>
            <a:pPr/>
            <a:r>
              <a:t>Another slogan, like the one that began this whole section.</a:t>
            </a:r>
          </a:p>
          <a:p>
            <a:pPr/>
          </a:p>
          <a:p>
            <a:pPr/>
            <a:r>
              <a:t>Now Paul looks outwards in mission, or simply getting on in the world with your pagan neighbours…they will not understand your freedom, and will assume you are compromising. On that basis, refuse the food.</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4" name="Shape 434"/>
          <p:cNvSpPr/>
          <p:nvPr>
            <p:ph type="sldImg"/>
          </p:nvPr>
        </p:nvSpPr>
        <p:spPr>
          <a:prstGeom prst="rect">
            <a:avLst/>
          </a:prstGeom>
        </p:spPr>
        <p:txBody>
          <a:bodyPr/>
          <a:lstStyle/>
          <a:p>
            <a:pPr/>
          </a:p>
        </p:txBody>
      </p:sp>
      <p:sp>
        <p:nvSpPr>
          <p:cNvPr id="435" name="Shape 435"/>
          <p:cNvSpPr/>
          <p:nvPr>
            <p:ph type="body" sz="quarter" idx="1"/>
          </p:nvPr>
        </p:nvSpPr>
        <p:spPr>
          <a:prstGeom prst="rect">
            <a:avLst/>
          </a:prstGeom>
        </p:spPr>
        <p:txBody>
          <a:bodyPr/>
          <a:lstStyle/>
          <a:p>
            <a:pPr/>
            <a:r>
              <a:t>The Gospel IS liberty and freedom, but what kind of freedom?? It is freedom with a PURPOSE, to love and serve. It is not freedom for freedom’s sake.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9" name="Shape 439"/>
          <p:cNvSpPr/>
          <p:nvPr>
            <p:ph type="sldImg"/>
          </p:nvPr>
        </p:nvSpPr>
        <p:spPr>
          <a:prstGeom prst="rect">
            <a:avLst/>
          </a:prstGeom>
        </p:spPr>
        <p:txBody>
          <a:bodyPr/>
          <a:lstStyle/>
          <a:p>
            <a:pPr/>
          </a:p>
        </p:txBody>
      </p:sp>
      <p:sp>
        <p:nvSpPr>
          <p:cNvPr id="440" name="Shape 440"/>
          <p:cNvSpPr/>
          <p:nvPr>
            <p:ph type="body" sz="quarter" idx="1"/>
          </p:nvPr>
        </p:nvSpPr>
        <p:spPr>
          <a:prstGeom prst="rect">
            <a:avLst/>
          </a:prstGeom>
        </p:spPr>
        <p:txBody>
          <a:bodyPr/>
          <a:lstStyle/>
          <a:p>
            <a:pPr/>
            <a:r>
              <a:t>Paul is now really displeased, and uses sarcasm to shame them.</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4" name="Shape 444"/>
          <p:cNvSpPr/>
          <p:nvPr>
            <p:ph type="sldImg"/>
          </p:nvPr>
        </p:nvSpPr>
        <p:spPr>
          <a:prstGeom prst="rect">
            <a:avLst/>
          </a:prstGeom>
        </p:spPr>
        <p:txBody>
          <a:bodyPr/>
          <a:lstStyle/>
          <a:p>
            <a:pPr/>
          </a:p>
        </p:txBody>
      </p:sp>
      <p:sp>
        <p:nvSpPr>
          <p:cNvPr id="445" name="Shape 445"/>
          <p:cNvSpPr/>
          <p:nvPr>
            <p:ph type="body" sz="quarter" idx="1"/>
          </p:nvPr>
        </p:nvSpPr>
        <p:spPr>
          <a:prstGeom prst="rect">
            <a:avLst/>
          </a:prstGeom>
        </p:spPr>
        <p:txBody>
          <a:bodyPr/>
          <a:lstStyle/>
          <a:p>
            <a:pPr/>
            <a:r>
              <a:t>Paul seems really ticked off here, and justifiably so. The rich are bringing of their plenty to the Lord’s Supper, and humiliating the poor. </a:t>
            </a:r>
          </a:p>
          <a:p>
            <a:pPr/>
          </a:p>
          <a:p>
            <a:pPr/>
            <a:r>
              <a:t>These gatherings are likely happening in a rich person’s house anyway, which would be big enough to accommodate them. </a:t>
            </a:r>
          </a:p>
          <a:p>
            <a:pPr/>
          </a:p>
          <a:p>
            <a:pPr/>
            <a:r>
              <a:t>But the gatherings are not about sharing in the gift of Christ’s redemption, expressed in the literal sharing of bread and wine. They are a simple feast for some, and humiliation for others.</a:t>
            </a:r>
          </a:p>
          <a:p>
            <a:p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9" name="Shape 449"/>
          <p:cNvSpPr/>
          <p:nvPr>
            <p:ph type="sldImg"/>
          </p:nvPr>
        </p:nvSpPr>
        <p:spPr>
          <a:prstGeom prst="rect">
            <a:avLst/>
          </a:prstGeom>
        </p:spPr>
        <p:txBody>
          <a:bodyPr/>
          <a:lstStyle/>
          <a:p>
            <a:pPr/>
          </a:p>
        </p:txBody>
      </p:sp>
      <p:sp>
        <p:nvSpPr>
          <p:cNvPr id="450" name="Shape 450"/>
          <p:cNvSpPr/>
          <p:nvPr>
            <p:ph type="body" sz="quarter" idx="1"/>
          </p:nvPr>
        </p:nvSpPr>
        <p:spPr>
          <a:prstGeom prst="rect">
            <a:avLst/>
          </a:prstGeom>
        </p:spPr>
        <p:txBody>
          <a:bodyPr/>
          <a:lstStyle/>
          <a:p>
            <a:pPr/>
            <a:r>
              <a:t>Blomberg (187): “This is the longest quotation of the Jesus tradition anywhere in the epistles, and its contents most closely approximate the form of “the words of institution” found in Luke’s Gospel (Luke 22:17-20). Given that 1 Corinthians predates Luke by at least seven years, we have important confirmation here that even the distinctive forms in the later Gospels of paralleled sayings of Jesus were not creations of the Gospel writers but dependent on earlier tradition. And, of course, the earlier the tradition, the more likely its reliability.”</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4" name="Shape 454"/>
          <p:cNvSpPr/>
          <p:nvPr>
            <p:ph type="sldImg"/>
          </p:nvPr>
        </p:nvSpPr>
        <p:spPr>
          <a:prstGeom prst="rect">
            <a:avLst/>
          </a:prstGeom>
        </p:spPr>
        <p:txBody>
          <a:bodyPr/>
          <a:lstStyle/>
          <a:p>
            <a:pPr/>
          </a:p>
        </p:txBody>
      </p:sp>
      <p:sp>
        <p:nvSpPr>
          <p:cNvPr id="455" name="Shape 455"/>
          <p:cNvSpPr/>
          <p:nvPr>
            <p:ph type="body" sz="quarter" idx="1"/>
          </p:nvPr>
        </p:nvSpPr>
        <p:spPr>
          <a:prstGeom prst="rect">
            <a:avLst/>
          </a:prstGeom>
        </p:spPr>
        <p:txBody>
          <a:bodyPr/>
          <a:lstStyle/>
          <a:p>
            <a:pPr/>
            <a:r>
              <a:t>As Romans made clear, all of humanity is united in guilt. The social classes in this ancient society would have been many and obvious. But in Christ they are united in their guilt and in the justification by Christ’s atoning death. Here of all places they should be unified. </a:t>
            </a:r>
          </a:p>
          <a:p>
            <a:pPr/>
          </a:p>
          <a:p>
            <a:pPr/>
            <a:r>
              <a:t>Paul warns them not to abuse the Supper by taking it in an unworthy manner, “without discerning the body”. By this he probably means recognising the body of Christ to which he or she belongs, as fellow-sinners and those justified by the same faith. </a:t>
            </a:r>
          </a:p>
          <a:p>
            <a:pPr/>
          </a:p>
          <a:p>
            <a:pPr/>
            <a:r>
              <a:t>Again, this note of active judgement recalls Acts 5.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Shape 184"/>
          <p:cNvSpPr/>
          <p:nvPr>
            <p:ph type="sldImg"/>
          </p:nvPr>
        </p:nvSpPr>
        <p:spPr>
          <a:prstGeom prst="rect">
            <a:avLst/>
          </a:prstGeom>
        </p:spPr>
        <p:txBody>
          <a:bodyPr/>
          <a:lstStyle/>
          <a:p>
            <a:pPr/>
          </a:p>
        </p:txBody>
      </p:sp>
      <p:sp>
        <p:nvSpPr>
          <p:cNvPr id="185" name="Shape 185"/>
          <p:cNvSpPr/>
          <p:nvPr>
            <p:ph type="body" sz="quarter" idx="1"/>
          </p:nvPr>
        </p:nvSpPr>
        <p:spPr>
          <a:prstGeom prst="rect">
            <a:avLst/>
          </a:prstGeom>
        </p:spPr>
        <p:txBody>
          <a:bodyPr/>
          <a:lstStyle/>
          <a:p>
            <a:pPr/>
            <a:r>
              <a:t>We have 2 actual letters out of 5 between Paul and Corinth! Some think part of one of the letters is contained in 2 Cor, but never mind that now! </a:t>
            </a:r>
          </a:p>
          <a:p>
            <a:pPr/>
          </a:p>
          <a:p>
            <a:pPr/>
            <a:r>
              <a:t>I wrote to you in my letter not to associate with sexually immoral persons</a:t>
            </a:r>
          </a:p>
          <a:p>
            <a:pPr/>
            <a:r>
              <a:t>(1 Cor. 5:9). </a:t>
            </a:r>
          </a:p>
          <a:p>
            <a:pPr/>
          </a:p>
          <a:p>
            <a:pPr/>
            <a:r>
              <a:t>The term ‘alpha’ letter is E. P. Sanders’ designation.</a:t>
            </a:r>
          </a:p>
          <a:p>
            <a:pPr/>
          </a:p>
          <a:p>
            <a:pPr/>
            <a:r>
              <a:t>Now concerning the matters about which you wrote: “It is well for a man not to touch a woman.”</a:t>
            </a:r>
          </a:p>
          <a:p>
            <a:pPr/>
            <a:r>
              <a:t>(1 Cor. 7:1)</a:t>
            </a:r>
          </a:p>
          <a:p>
            <a:pPr/>
          </a:p>
          <a:p>
            <a:pPr/>
            <a:r>
              <a:t>1 Cor date: Blomberg: “late winter or early spring of A.D. 55.” 164.</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9" name="Shape 459"/>
          <p:cNvSpPr/>
          <p:nvPr>
            <p:ph type="sldImg"/>
          </p:nvPr>
        </p:nvSpPr>
        <p:spPr>
          <a:prstGeom prst="rect">
            <a:avLst/>
          </a:prstGeom>
        </p:spPr>
        <p:txBody>
          <a:bodyPr/>
          <a:lstStyle/>
          <a:p>
            <a:pPr/>
          </a:p>
        </p:txBody>
      </p:sp>
      <p:sp>
        <p:nvSpPr>
          <p:cNvPr id="460" name="Shape 460"/>
          <p:cNvSpPr/>
          <p:nvPr>
            <p:ph type="body" sz="quarter" idx="1"/>
          </p:nvPr>
        </p:nvSpPr>
        <p:spPr>
          <a:prstGeom prst="rect">
            <a:avLst/>
          </a:prstGeom>
        </p:spPr>
        <p:txBody>
          <a:bodyPr/>
          <a:lstStyle/>
          <a:p>
            <a:pPr/>
            <a:r>
              <a:t>Also, perhaps there were more things in the letter which Paul does not address here.</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7" name="Shape 467"/>
          <p:cNvSpPr/>
          <p:nvPr>
            <p:ph type="sldImg"/>
          </p:nvPr>
        </p:nvSpPr>
        <p:spPr>
          <a:prstGeom prst="rect">
            <a:avLst/>
          </a:prstGeom>
        </p:spPr>
        <p:txBody>
          <a:bodyPr/>
          <a:lstStyle/>
          <a:p>
            <a:pPr/>
          </a:p>
        </p:txBody>
      </p:sp>
      <p:sp>
        <p:nvSpPr>
          <p:cNvPr id="468" name="Shape 468"/>
          <p:cNvSpPr/>
          <p:nvPr>
            <p:ph type="body" sz="quarter" idx="1"/>
          </p:nvPr>
        </p:nvSpPr>
        <p:spPr>
          <a:prstGeom prst="rect">
            <a:avLst/>
          </a:prstGeom>
        </p:spPr>
        <p:txBody>
          <a:bodyPr/>
          <a:lstStyle/>
          <a:p>
            <a:pPr/>
            <a:r>
              <a:t>Paul is himself in a chain of tradition. This church is one founded by him. He passed on to them what he had received. This is very early tradition. </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2" name="Shape 472"/>
          <p:cNvSpPr/>
          <p:nvPr>
            <p:ph type="sldImg"/>
          </p:nvPr>
        </p:nvSpPr>
        <p:spPr>
          <a:prstGeom prst="rect">
            <a:avLst/>
          </a:prstGeom>
        </p:spPr>
        <p:txBody>
          <a:bodyPr/>
          <a:lstStyle/>
          <a:p>
            <a:pPr/>
          </a:p>
        </p:txBody>
      </p:sp>
      <p:sp>
        <p:nvSpPr>
          <p:cNvPr id="473" name="Shape 473"/>
          <p:cNvSpPr/>
          <p:nvPr>
            <p:ph type="body" sz="quarter" idx="1"/>
          </p:nvPr>
        </p:nvSpPr>
        <p:spPr>
          <a:prstGeom prst="rect">
            <a:avLst/>
          </a:prstGeom>
        </p:spPr>
        <p:txBody>
          <a:bodyPr/>
          <a:lstStyle/>
          <a:p>
            <a:pPr/>
            <a:r>
              <a:t>If for this life only we have hoped in Christ, we are of all people most to be pitied.</a:t>
            </a:r>
          </a:p>
          <a:p>
            <a:pPr/>
            <a:r>
              <a:t>(1 Cor. 15:19)</a:t>
            </a:r>
          </a:p>
          <a:p>
            <a:pPr/>
          </a:p>
          <a:p>
            <a:pPr/>
            <a:r>
              <a:t>Who says there is no resurrection? Surely they mean the day of resurrection, but Paul reminds them if THAT resurrection does not happen, then Christ’s himself was not raised!! And if so, you’re still in your sins!!</a:t>
            </a:r>
          </a:p>
          <a:p>
            <a:pPr/>
          </a:p>
          <a:p>
            <a:pPr/>
            <a:r>
              <a:t>Not only that, but then the apostles are liars.</a:t>
            </a:r>
          </a:p>
          <a:p>
            <a:p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0" name="Shape 480"/>
          <p:cNvSpPr/>
          <p:nvPr>
            <p:ph type="sldImg"/>
          </p:nvPr>
        </p:nvSpPr>
        <p:spPr>
          <a:prstGeom prst="rect">
            <a:avLst/>
          </a:prstGeom>
        </p:spPr>
        <p:txBody>
          <a:bodyPr/>
          <a:lstStyle/>
          <a:p>
            <a:pPr/>
          </a:p>
        </p:txBody>
      </p:sp>
      <p:sp>
        <p:nvSpPr>
          <p:cNvPr id="481" name="Shape 481"/>
          <p:cNvSpPr/>
          <p:nvPr>
            <p:ph type="body" sz="quarter" idx="1"/>
          </p:nvPr>
        </p:nvSpPr>
        <p:spPr>
          <a:prstGeom prst="rect">
            <a:avLst/>
          </a:prstGeom>
        </p:spPr>
        <p:txBody>
          <a:bodyPr/>
          <a:lstStyle/>
          <a:p>
            <a:pPr/>
            <a:r>
              <a:t>Paul responds with, “Fool!” This question is not an honest one. </a:t>
            </a:r>
          </a:p>
          <a:p>
            <a:p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7" name="Shape 487"/>
          <p:cNvSpPr/>
          <p:nvPr>
            <p:ph type="sldImg"/>
          </p:nvPr>
        </p:nvSpPr>
        <p:spPr>
          <a:prstGeom prst="rect">
            <a:avLst/>
          </a:prstGeom>
        </p:spPr>
        <p:txBody>
          <a:bodyPr/>
          <a:lstStyle/>
          <a:p>
            <a:pPr/>
          </a:p>
        </p:txBody>
      </p:sp>
      <p:sp>
        <p:nvSpPr>
          <p:cNvPr id="488" name="Shape 488"/>
          <p:cNvSpPr/>
          <p:nvPr>
            <p:ph type="body" sz="quarter" idx="1"/>
          </p:nvPr>
        </p:nvSpPr>
        <p:spPr>
          <a:prstGeom prst="rect">
            <a:avLst/>
          </a:prstGeom>
        </p:spPr>
        <p:txBody>
          <a:bodyPr/>
          <a:lstStyle/>
          <a:p>
            <a:pPr/>
            <a:r>
              <a:t>Romans, pp.1-2.</a:t>
            </a:r>
          </a:p>
          <a:p>
            <a:pPr/>
          </a:p>
          <a:p>
            <a:pPr/>
            <a:r>
              <a:t>The point of this quote is to say that from 100AD to the 1700s, Romans was thought of less as a letter and more of a theological treatise. This prompted the question, why aren’t all of Paul’s letters like this? </a:t>
            </a:r>
          </a:p>
          <a:p>
            <a:pPr/>
          </a:p>
          <a:p>
            <a:pPr/>
            <a:r>
              <a:t>Then for the last 200 years, the situation was reversed. Romans came to be better understood as an actual letter to real people in real situations. Then it was asked, why is Romans not like all the other letters??</a:t>
            </a:r>
          </a:p>
          <a:p>
            <a:pPr/>
          </a:p>
          <a:p>
            <a:pPr/>
            <a:r>
              <a:t>The point I make with this quote is that it is interesting to compare Romans and 1 Corinthians in this: they are both letters, in that they were sent from one place to another. </a:t>
            </a:r>
          </a:p>
          <a:p>
            <a:pPr/>
          </a:p>
          <a:p>
            <a:pPr/>
            <a:r>
              <a:t>But they are very different. One is very theological and systematic. The other is very situational, with detailed knowledge of what’s going on, addressing many different problems with warnings and encouragements. They are both the best examples of polar opposites in terms of Paul’s letters. </a:t>
            </a:r>
          </a:p>
          <a:p>
            <a:pPr/>
          </a:p>
          <a:p>
            <a:pPr/>
            <a:r>
              <a:t>It is interesting in this regard that Longenecker refers to the changing opinion about Romans that it is “a true letter”.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Shape 189"/>
          <p:cNvSpPr/>
          <p:nvPr>
            <p:ph type="sldImg"/>
          </p:nvPr>
        </p:nvSpPr>
        <p:spPr>
          <a:prstGeom prst="rect">
            <a:avLst/>
          </a:prstGeom>
        </p:spPr>
        <p:txBody>
          <a:bodyPr/>
          <a:lstStyle/>
          <a:p>
            <a:pPr/>
          </a:p>
        </p:txBody>
      </p:sp>
      <p:sp>
        <p:nvSpPr>
          <p:cNvPr id="190" name="Shape 190"/>
          <p:cNvSpPr/>
          <p:nvPr>
            <p:ph type="body" sz="quarter" idx="1"/>
          </p:nvPr>
        </p:nvSpPr>
        <p:spPr>
          <a:prstGeom prst="rect">
            <a:avLst/>
          </a:prstGeom>
        </p:spPr>
        <p:txBody>
          <a:bodyPr/>
          <a:lstStyle/>
          <a:p>
            <a:pPr/>
            <a:r>
              <a:t>The reports referred to in 5:1 and 11:18 might have come from Chloe’s people or the three mentioned in ch.16.</a:t>
            </a:r>
          </a:p>
          <a:p>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Shape 194"/>
          <p:cNvSpPr/>
          <p:nvPr>
            <p:ph type="sldImg"/>
          </p:nvPr>
        </p:nvSpPr>
        <p:spPr>
          <a:prstGeom prst="rect">
            <a:avLst/>
          </a:prstGeom>
        </p:spPr>
        <p:txBody>
          <a:bodyPr/>
          <a:lstStyle/>
          <a:p>
            <a:pPr/>
          </a:p>
        </p:txBody>
      </p:sp>
      <p:sp>
        <p:nvSpPr>
          <p:cNvPr id="195" name="Shape 195"/>
          <p:cNvSpPr/>
          <p:nvPr>
            <p:ph type="body" sz="quarter" idx="1"/>
          </p:nvPr>
        </p:nvSpPr>
        <p:spPr>
          <a:prstGeom prst="rect">
            <a:avLst/>
          </a:prstGeom>
        </p:spPr>
        <p:txBody>
          <a:bodyPr/>
          <a:lstStyle/>
          <a:p>
            <a:pPr/>
            <a:r>
              <a:t>All this is to illustrate the busyness of the apostle in general, but specifically something of the volume of correspondence, including visitors and emissaries, which the Corinthian church generated, and how much energy it must have taken from Paul.</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Shape 199"/>
          <p:cNvSpPr/>
          <p:nvPr>
            <p:ph type="sldImg"/>
          </p:nvPr>
        </p:nvSpPr>
        <p:spPr>
          <a:prstGeom prst="rect">
            <a:avLst/>
          </a:prstGeom>
        </p:spPr>
        <p:txBody>
          <a:bodyPr/>
          <a:lstStyle/>
          <a:p>
            <a:pPr/>
          </a:p>
        </p:txBody>
      </p:sp>
      <p:sp>
        <p:nvSpPr>
          <p:cNvPr id="200" name="Shape 200"/>
          <p:cNvSpPr/>
          <p:nvPr>
            <p:ph type="body" sz="quarter" idx="1"/>
          </p:nvPr>
        </p:nvSpPr>
        <p:spPr>
          <a:prstGeom prst="rect">
            <a:avLst/>
          </a:prstGeom>
        </p:spPr>
        <p:txBody>
          <a:bodyPr/>
          <a:lstStyle/>
          <a:p>
            <a:pPr/>
            <a:r>
              <a:t>Colony definition: “A city either literally founded by the Romans or given honorary privileges as if it had been; its citizens were thus treated as citizens of Rome itself. In an early period Rome sometimes gave veterans land grants, settling them in these areas as Roman colonies.”</a:t>
            </a:r>
          </a:p>
          <a:p>
            <a:pPr/>
          </a:p>
          <a:p>
            <a:pPr/>
            <a:r>
              <a:t>The verb ‘corinthianise’ was coined by Aristophanes, and meant ‘to play the harlot’. And the phrase ‘a Corinthian girl’ meant ‘whore’, as used by Plato. See Blomberg 163-164, and n.1 on 164.</a:t>
            </a:r>
          </a:p>
          <a:p>
            <a:pPr/>
          </a:p>
          <a:p>
            <a:pPr/>
            <a:r>
              <a:t>“And though their numbers may have been considerably smaller in Paul’s day, we are scarcely surprised that Paul has to deal with as many topics of sexual sin in his epistle as he does.” Blomberg, 163.</a:t>
            </a:r>
          </a:p>
          <a:p>
            <a:pPr/>
          </a:p>
          <a:p>
            <a:pPr/>
            <a:r>
              <a:t>Craig S. Keener, The IVP Bible Background Commentary: New Testament, 2d; Accordance electronic ed. (Downers Grove: InterVarsity Press, 2014), 780.</a:t>
            </a:r>
          </a:p>
          <a:p>
            <a:pPr/>
            <a:r>
              <a:rPr u="sng">
                <a:hlinkClick r:id="rId3" invalidUrl="" action="" tgtFrame="" tooltip="" history="1" highlightClick="0" endSnd="0"/>
              </a:rPr>
              <a:t>https://accordance.bible/link/read/IVP-NT_Commentary_2#7938</a:t>
            </a:r>
            <a:r>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Shape 205"/>
          <p:cNvSpPr/>
          <p:nvPr>
            <p:ph type="sldImg"/>
          </p:nvPr>
        </p:nvSpPr>
        <p:spPr>
          <a:prstGeom prst="rect">
            <a:avLst/>
          </a:prstGeom>
        </p:spPr>
        <p:txBody>
          <a:bodyPr/>
          <a:lstStyle/>
          <a:p>
            <a:pPr/>
          </a:p>
        </p:txBody>
      </p:sp>
      <p:sp>
        <p:nvSpPr>
          <p:cNvPr id="206" name="Shape 206"/>
          <p:cNvSpPr/>
          <p:nvPr>
            <p:ph type="body" sz="quarter" idx="1"/>
          </p:nvPr>
        </p:nvSpPr>
        <p:spPr>
          <a:prstGeom prst="rect">
            <a:avLst/>
          </a:prstGeom>
        </p:spPr>
        <p:txBody>
          <a:bodyPr/>
          <a:lstStyle/>
          <a:p>
            <a:pPr/>
            <a:r>
              <a:t>See doc ‘Notes to annotated map’ for details.</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4.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Title Text"/>
          <p:cNvSpPr txBox="1"/>
          <p:nvPr>
            <p:ph type="title"/>
          </p:nvPr>
        </p:nvSpPr>
        <p:spPr>
          <a:xfrm>
            <a:off x="4833937" y="2732484"/>
            <a:ext cx="14716126" cy="4214813"/>
          </a:xfrm>
          <a:prstGeom prst="rect">
            <a:avLst/>
          </a:prstGeom>
        </p:spPr>
        <p:txBody>
          <a:bodyPr anchor="b"/>
          <a:lstStyle>
            <a:lvl1pPr>
              <a:defRPr spc="-180" sz="9000"/>
            </a:lvl1pPr>
          </a:lstStyle>
          <a:p>
            <a:pPr/>
            <a:r>
              <a:t>Title Text</a:t>
            </a:r>
          </a:p>
        </p:txBody>
      </p:sp>
      <p:sp>
        <p:nvSpPr>
          <p:cNvPr id="12" name="Body Level One…"/>
          <p:cNvSpPr txBox="1"/>
          <p:nvPr>
            <p:ph type="body" sz="quarter" idx="1"/>
          </p:nvPr>
        </p:nvSpPr>
        <p:spPr>
          <a:xfrm>
            <a:off x="4833937" y="7072312"/>
            <a:ext cx="14716126" cy="3071813"/>
          </a:xfrm>
          <a:prstGeom prst="rect">
            <a:avLst/>
          </a:prstGeom>
        </p:spPr>
        <p:txBody>
          <a:bodyPr anchor="t"/>
          <a:lstStyle>
            <a:lvl1pPr marL="0" indent="0" algn="ctr">
              <a:spcBef>
                <a:spcPts val="0"/>
              </a:spcBef>
              <a:buClr>
                <a:srgbClr val="A29A85"/>
              </a:buClr>
              <a:buSzTx/>
              <a:buNone/>
              <a:defRPr sz="3200"/>
            </a:lvl1pPr>
            <a:lvl2pPr marL="0" indent="0" algn="ctr">
              <a:spcBef>
                <a:spcPts val="0"/>
              </a:spcBef>
              <a:buClr>
                <a:srgbClr val="A29A85"/>
              </a:buClr>
              <a:buSzTx/>
              <a:buNone/>
              <a:defRPr sz="3200"/>
            </a:lvl2pPr>
            <a:lvl3pPr marL="0" indent="0" algn="ctr">
              <a:spcBef>
                <a:spcPts val="0"/>
              </a:spcBef>
              <a:buClr>
                <a:srgbClr val="A29A85"/>
              </a:buClr>
              <a:buSzTx/>
              <a:buNone/>
              <a:defRPr sz="3200"/>
            </a:lvl3pPr>
            <a:lvl4pPr marL="0" indent="0" algn="ctr">
              <a:spcBef>
                <a:spcPts val="0"/>
              </a:spcBef>
              <a:buClr>
                <a:srgbClr val="A29A85"/>
              </a:buClr>
              <a:buSzTx/>
              <a:buNone/>
              <a:defRPr sz="3200"/>
            </a:lvl4pPr>
            <a:lvl5pPr marL="0" indent="0" algn="ctr">
              <a:spcBef>
                <a:spcPts val="0"/>
              </a:spcBef>
              <a:buClr>
                <a:srgbClr val="A29A85"/>
              </a:buClr>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xfrm>
            <a:off x="11928070" y="12694643"/>
            <a:ext cx="545720" cy="506808"/>
          </a:xfrm>
          <a:prstGeom prst="rect">
            <a:avLst/>
          </a:prstGeom>
        </p:spPr>
        <p:txBody>
          <a:bodyPr anchor="ct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3" name="–Johnny Appleseed"/>
          <p:cNvSpPr txBox="1"/>
          <p:nvPr>
            <p:ph type="body" sz="quarter" idx="21"/>
          </p:nvPr>
        </p:nvSpPr>
        <p:spPr>
          <a:xfrm>
            <a:off x="4833937" y="8947546"/>
            <a:ext cx="14716126" cy="914401"/>
          </a:xfrm>
          <a:prstGeom prst="rect">
            <a:avLst/>
          </a:prstGeom>
        </p:spPr>
        <p:txBody>
          <a:bodyPr anchor="t">
            <a:spAutoFit/>
          </a:bodyPr>
          <a:lstStyle>
            <a:lvl1pPr marL="0" indent="0" algn="ctr">
              <a:spcBef>
                <a:spcPts val="1600"/>
              </a:spcBef>
              <a:buClr>
                <a:srgbClr val="A29A85"/>
              </a:buClr>
              <a:buSzTx/>
              <a:buNone/>
              <a:defRPr sz="5000">
                <a:solidFill>
                  <a:srgbClr val="222222"/>
                </a:solidFill>
              </a:defRPr>
            </a:lvl1pPr>
          </a:lstStyle>
          <a:p>
            <a:pPr/>
            <a:r>
              <a:t>–Johnny Appleseed</a:t>
            </a:r>
          </a:p>
        </p:txBody>
      </p:sp>
      <p:sp>
        <p:nvSpPr>
          <p:cNvPr id="104" name="“Type a quote here.”"/>
          <p:cNvSpPr txBox="1"/>
          <p:nvPr>
            <p:ph type="body" sz="quarter" idx="22"/>
          </p:nvPr>
        </p:nvSpPr>
        <p:spPr>
          <a:xfrm>
            <a:off x="4833937" y="5962253"/>
            <a:ext cx="14716126" cy="1041401"/>
          </a:xfrm>
          <a:prstGeom prst="rect">
            <a:avLst/>
          </a:prstGeom>
        </p:spPr>
        <p:txBody>
          <a:bodyPr>
            <a:spAutoFit/>
          </a:bodyPr>
          <a:lstStyle>
            <a:lvl1pPr marL="0" indent="0" algn="ctr">
              <a:lnSpc>
                <a:spcPct val="120000"/>
              </a:lnSpc>
              <a:buSzTx/>
              <a:buNone/>
              <a:defRPr b="1" spc="-174" sz="5800">
                <a:latin typeface="+mn-lt"/>
                <a:ea typeface="+mn-ea"/>
                <a:cs typeface="+mn-cs"/>
                <a:sym typeface="Superclarendon Regular"/>
              </a:defRPr>
            </a:lvl1pPr>
          </a:lstStyle>
          <a:p>
            <a:pPr/>
            <a:r>
              <a:t>“Type a quote here.” </a:t>
            </a:r>
          </a:p>
        </p:txBody>
      </p:sp>
      <p:sp>
        <p:nvSpPr>
          <p:cNvPr id="10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2" name="157588660_2880x1920.jpeg"/>
          <p:cNvSpPr/>
          <p:nvPr>
            <p:ph type="pic" idx="21"/>
          </p:nvPr>
        </p:nvSpPr>
        <p:spPr>
          <a:xfrm>
            <a:off x="1905000" y="0"/>
            <a:ext cx="20574000" cy="13716000"/>
          </a:xfrm>
          <a:prstGeom prst="rect">
            <a:avLst/>
          </a:prstGeom>
        </p:spPr>
        <p:txBody>
          <a:bodyPr lIns="91439" tIns="45719" rIns="91439" bIns="45719" anchor="t">
            <a:noAutofit/>
          </a:bodyPr>
          <a:lstStyle/>
          <a:p>
            <a:pPr/>
          </a:p>
        </p:txBody>
      </p:sp>
      <p:sp>
        <p:nvSpPr>
          <p:cNvPr id="1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2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 A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 Alt 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0" name="Line Line" descr="Line Line"/>
          <p:cNvPicPr>
            <a:picLocks noChangeAspect="0"/>
          </p:cNvPicPr>
          <p:nvPr/>
        </p:nvPicPr>
        <p:blipFill>
          <a:blip r:embed="rId3">
            <a:extLst/>
          </a:blip>
          <a:stretch>
            <a:fillRect/>
          </a:stretch>
        </p:blipFill>
        <p:spPr>
          <a:xfrm>
            <a:off x="9711466" y="11527910"/>
            <a:ext cx="4851264" cy="89803"/>
          </a:xfrm>
          <a:prstGeom prst="rect">
            <a:avLst/>
          </a:prstGeom>
        </p:spPr>
      </p:pic>
      <p:sp>
        <p:nvSpPr>
          <p:cNvPr id="22" name="157588660_2880x1920.jpeg"/>
          <p:cNvSpPr/>
          <p:nvPr>
            <p:ph type="pic" idx="21"/>
          </p:nvPr>
        </p:nvSpPr>
        <p:spPr>
          <a:xfrm>
            <a:off x="3601631" y="-748731"/>
            <a:ext cx="17180721" cy="11453814"/>
          </a:xfrm>
          <a:prstGeom prst="rect">
            <a:avLst/>
          </a:prstGeom>
          <a:ln w="9525">
            <a:round/>
          </a:ln>
        </p:spPr>
        <p:txBody>
          <a:bodyPr lIns="91439" tIns="45719" rIns="91439" bIns="45719" anchor="t">
            <a:noAutofit/>
          </a:bodyPr>
          <a:lstStyle/>
          <a:p>
            <a:pPr/>
          </a:p>
        </p:txBody>
      </p:sp>
      <p:sp>
        <p:nvSpPr>
          <p:cNvPr id="23" name="Title Text"/>
          <p:cNvSpPr txBox="1"/>
          <p:nvPr>
            <p:ph type="title"/>
          </p:nvPr>
        </p:nvSpPr>
        <p:spPr>
          <a:xfrm>
            <a:off x="3940968" y="9626203"/>
            <a:ext cx="16502064" cy="1714501"/>
          </a:xfrm>
          <a:prstGeom prst="rect">
            <a:avLst/>
          </a:prstGeom>
        </p:spPr>
        <p:txBody>
          <a:bodyPr anchor="b"/>
          <a:lstStyle>
            <a:lvl1pPr>
              <a:defRPr spc="-180" sz="9000"/>
            </a:lvl1pPr>
          </a:lstStyle>
          <a:p>
            <a:pPr/>
            <a:r>
              <a:t>Title Text</a:t>
            </a:r>
          </a:p>
        </p:txBody>
      </p:sp>
      <p:sp>
        <p:nvSpPr>
          <p:cNvPr id="24" name="Body Level One…"/>
          <p:cNvSpPr txBox="1"/>
          <p:nvPr>
            <p:ph type="body" sz="quarter" idx="1"/>
          </p:nvPr>
        </p:nvSpPr>
        <p:spPr>
          <a:xfrm>
            <a:off x="3940968" y="11697890"/>
            <a:ext cx="16502064" cy="1232298"/>
          </a:xfrm>
          <a:prstGeom prst="rect">
            <a:avLst/>
          </a:prstGeom>
        </p:spPr>
        <p:txBody>
          <a:bodyPr anchor="t"/>
          <a:lstStyle>
            <a:lvl1pPr marL="0" indent="0" algn="ctr">
              <a:spcBef>
                <a:spcPts val="0"/>
              </a:spcBef>
              <a:buClr>
                <a:srgbClr val="A29A85"/>
              </a:buClr>
              <a:buSzTx/>
              <a:buNone/>
              <a:defRPr sz="3200"/>
            </a:lvl1pPr>
            <a:lvl2pPr marL="0" indent="0" algn="ctr">
              <a:spcBef>
                <a:spcPts val="0"/>
              </a:spcBef>
              <a:buClr>
                <a:srgbClr val="A29A85"/>
              </a:buClr>
              <a:buSzTx/>
              <a:buNone/>
              <a:defRPr sz="3200"/>
            </a:lvl2pPr>
            <a:lvl3pPr marL="0" indent="0" algn="ctr">
              <a:spcBef>
                <a:spcPts val="0"/>
              </a:spcBef>
              <a:buClr>
                <a:srgbClr val="A29A85"/>
              </a:buClr>
              <a:buSzTx/>
              <a:buNone/>
              <a:defRPr sz="3200"/>
            </a:lvl3pPr>
            <a:lvl4pPr marL="0" indent="0" algn="ctr">
              <a:spcBef>
                <a:spcPts val="0"/>
              </a:spcBef>
              <a:buClr>
                <a:srgbClr val="A29A85"/>
              </a:buClr>
              <a:buSzTx/>
              <a:buNone/>
              <a:defRPr sz="3200"/>
            </a:lvl4pPr>
            <a:lvl5pPr marL="0" indent="0" algn="ctr">
              <a:spcBef>
                <a:spcPts val="0"/>
              </a:spcBef>
              <a:buClr>
                <a:srgbClr val="A29A85"/>
              </a:buClr>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r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2" name="Title Text"/>
          <p:cNvSpPr txBox="1"/>
          <p:nvPr>
            <p:ph type="title"/>
          </p:nvPr>
        </p:nvSpPr>
        <p:spPr>
          <a:xfrm>
            <a:off x="4833937" y="4929187"/>
            <a:ext cx="14716126" cy="3839767"/>
          </a:xfrm>
          <a:prstGeom prst="rect">
            <a:avLst/>
          </a:prstGeom>
        </p:spPr>
        <p:txBody>
          <a:bodyPr/>
          <a:lstStyle>
            <a:lvl1pPr>
              <a:defRPr spc="-180" sz="9000"/>
            </a:lvl1pPr>
          </a:lstStyle>
          <a:p>
            <a:pPr/>
            <a:r>
              <a:t>Title Text</a:t>
            </a:r>
          </a:p>
        </p:txBody>
      </p:sp>
      <p:sp>
        <p:nvSpPr>
          <p:cNvPr id="3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40" name="Line Line" descr="Line Line"/>
          <p:cNvPicPr>
            <a:picLocks noChangeAspect="0"/>
          </p:cNvPicPr>
          <p:nvPr/>
        </p:nvPicPr>
        <p:blipFill>
          <a:blip r:embed="rId3">
            <a:extLst/>
          </a:blip>
          <a:stretch>
            <a:fillRect/>
          </a:stretch>
        </p:blipFill>
        <p:spPr>
          <a:xfrm>
            <a:off x="4862116" y="7152357"/>
            <a:ext cx="6334651" cy="89809"/>
          </a:xfrm>
          <a:prstGeom prst="rect">
            <a:avLst/>
          </a:prstGeom>
        </p:spPr>
      </p:pic>
      <p:sp>
        <p:nvSpPr>
          <p:cNvPr id="42" name="Image"/>
          <p:cNvSpPr/>
          <p:nvPr>
            <p:ph type="pic" sz="half" idx="21"/>
          </p:nvPr>
        </p:nvSpPr>
        <p:spPr>
          <a:xfrm>
            <a:off x="11995546" y="535781"/>
            <a:ext cx="8715376" cy="12795114"/>
          </a:xfrm>
          <a:prstGeom prst="rect">
            <a:avLst/>
          </a:prstGeom>
          <a:ln w="9525">
            <a:round/>
          </a:ln>
        </p:spPr>
        <p:txBody>
          <a:bodyPr lIns="91439" tIns="45719" rIns="91439" bIns="45719" anchor="t">
            <a:noAutofit/>
          </a:bodyPr>
          <a:lstStyle/>
          <a:p>
            <a:pPr/>
          </a:p>
        </p:txBody>
      </p:sp>
      <p:sp>
        <p:nvSpPr>
          <p:cNvPr id="43" name="Title Text"/>
          <p:cNvSpPr txBox="1"/>
          <p:nvPr>
            <p:ph type="title"/>
          </p:nvPr>
        </p:nvSpPr>
        <p:spPr>
          <a:xfrm>
            <a:off x="4119562" y="1089421"/>
            <a:ext cx="7858126" cy="5768579"/>
          </a:xfrm>
          <a:prstGeom prst="rect">
            <a:avLst/>
          </a:prstGeom>
        </p:spPr>
        <p:txBody>
          <a:bodyPr anchor="b"/>
          <a:lstStyle/>
          <a:p>
            <a:pPr/>
            <a:r>
              <a:t>Title Text</a:t>
            </a:r>
          </a:p>
        </p:txBody>
      </p:sp>
      <p:sp>
        <p:nvSpPr>
          <p:cNvPr id="44" name="Body Level One…"/>
          <p:cNvSpPr txBox="1"/>
          <p:nvPr>
            <p:ph type="body" sz="quarter" idx="1"/>
          </p:nvPr>
        </p:nvSpPr>
        <p:spPr>
          <a:xfrm>
            <a:off x="4119562" y="7554515"/>
            <a:ext cx="7858126" cy="5089923"/>
          </a:xfrm>
          <a:prstGeom prst="rect">
            <a:avLst/>
          </a:prstGeom>
        </p:spPr>
        <p:txBody>
          <a:bodyPr anchor="t"/>
          <a:lstStyle>
            <a:lvl1pPr marL="0" indent="0" algn="ctr">
              <a:spcBef>
                <a:spcPts val="0"/>
              </a:spcBef>
              <a:buClr>
                <a:srgbClr val="A29A85"/>
              </a:buClr>
              <a:buSzTx/>
              <a:buNone/>
              <a:defRPr sz="3200"/>
            </a:lvl1pPr>
            <a:lvl2pPr marL="0" indent="0" algn="ctr">
              <a:spcBef>
                <a:spcPts val="0"/>
              </a:spcBef>
              <a:buClr>
                <a:srgbClr val="A29A85"/>
              </a:buClr>
              <a:buSzTx/>
              <a:buNone/>
              <a:defRPr sz="3200"/>
            </a:lvl2pPr>
            <a:lvl3pPr marL="0" indent="0" algn="ctr">
              <a:spcBef>
                <a:spcPts val="0"/>
              </a:spcBef>
              <a:buClr>
                <a:srgbClr val="A29A85"/>
              </a:buClr>
              <a:buSzTx/>
              <a:buNone/>
              <a:defRPr sz="3200"/>
            </a:lvl3pPr>
            <a:lvl4pPr marL="0" indent="0" algn="ctr">
              <a:spcBef>
                <a:spcPts val="0"/>
              </a:spcBef>
              <a:buClr>
                <a:srgbClr val="A29A85"/>
              </a:buClr>
              <a:buSzTx/>
              <a:buNone/>
              <a:defRPr sz="3200"/>
            </a:lvl4pPr>
            <a:lvl5pPr marL="0" indent="0" algn="ctr">
              <a:spcBef>
                <a:spcPts val="0"/>
              </a:spcBef>
              <a:buClr>
                <a:srgbClr val="A29A85"/>
              </a:buClr>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pic>
        <p:nvPicPr>
          <p:cNvPr id="52" name="Line Line" descr="Line Line"/>
          <p:cNvPicPr>
            <a:picLocks noChangeAspect="0"/>
          </p:cNvPicPr>
          <p:nvPr/>
        </p:nvPicPr>
        <p:blipFill>
          <a:blip r:embed="rId2">
            <a:extLst/>
          </a:blip>
          <a:stretch>
            <a:fillRect/>
          </a:stretch>
        </p:blipFill>
        <p:spPr>
          <a:xfrm>
            <a:off x="4544355" y="3848379"/>
            <a:ext cx="15328363" cy="89866"/>
          </a:xfrm>
          <a:prstGeom prst="rect">
            <a:avLst/>
          </a:prstGeom>
        </p:spPr>
      </p:pic>
      <p:sp>
        <p:nvSpPr>
          <p:cNvPr id="54" name="Title Text"/>
          <p:cNvSpPr txBox="1"/>
          <p:nvPr>
            <p:ph type="title"/>
          </p:nvPr>
        </p:nvSpPr>
        <p:spPr>
          <a:prstGeom prst="rect">
            <a:avLst/>
          </a:prstGeom>
        </p:spPr>
        <p:txBody>
          <a:bodyPr/>
          <a:lstStyle/>
          <a:p>
            <a:pPr/>
            <a:r>
              <a:t>Title Text</a:t>
            </a:r>
          </a:p>
        </p:txBody>
      </p:sp>
      <p:sp>
        <p:nvSpPr>
          <p:cNvPr id="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pic>
        <p:nvPicPr>
          <p:cNvPr id="62" name="Line Line" descr="Line Line"/>
          <p:cNvPicPr>
            <a:picLocks noChangeAspect="0"/>
          </p:cNvPicPr>
          <p:nvPr/>
        </p:nvPicPr>
        <p:blipFill>
          <a:blip r:embed="rId2">
            <a:extLst/>
          </a:blip>
          <a:stretch>
            <a:fillRect/>
          </a:stretch>
        </p:blipFill>
        <p:spPr>
          <a:xfrm>
            <a:off x="4544355" y="3848379"/>
            <a:ext cx="15328363" cy="89866"/>
          </a:xfrm>
          <a:prstGeom prst="rect">
            <a:avLst/>
          </a:prstGeom>
        </p:spPr>
      </p:pic>
      <p:sp>
        <p:nvSpPr>
          <p:cNvPr id="64" name="Title Text"/>
          <p:cNvSpPr txBox="1"/>
          <p:nvPr>
            <p:ph type="title"/>
          </p:nvPr>
        </p:nvSpPr>
        <p:spPr>
          <a:prstGeom prst="rect">
            <a:avLst/>
          </a:prstGeom>
        </p:spPr>
        <p:txBody>
          <a:bodyPr/>
          <a:lstStyle/>
          <a:p>
            <a:pPr/>
            <a:r>
              <a:t>Title Text</a:t>
            </a:r>
          </a:p>
        </p:txBody>
      </p:sp>
      <p:sp>
        <p:nvSpPr>
          <p:cNvPr id="65" name="Body Level One…"/>
          <p:cNvSpPr txBox="1"/>
          <p:nvPr>
            <p:ph type="body" sz="half" idx="1"/>
          </p:nvPr>
        </p:nvSpPr>
        <p:spPr>
          <a:xfrm>
            <a:off x="4833937" y="4589859"/>
            <a:ext cx="14716126" cy="8036720"/>
          </a:xfrm>
          <a:prstGeom prst="rect">
            <a:avLst/>
          </a:prstGeom>
        </p:spPr>
        <p:txBody>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6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pic>
        <p:nvPicPr>
          <p:cNvPr id="73" name="Line Line" descr="Line Line"/>
          <p:cNvPicPr>
            <a:picLocks noChangeAspect="0"/>
          </p:cNvPicPr>
          <p:nvPr/>
        </p:nvPicPr>
        <p:blipFill>
          <a:blip r:embed="rId2">
            <a:extLst/>
          </a:blip>
          <a:stretch>
            <a:fillRect/>
          </a:stretch>
        </p:blipFill>
        <p:spPr>
          <a:xfrm>
            <a:off x="4544355" y="3848379"/>
            <a:ext cx="15328363" cy="89866"/>
          </a:xfrm>
          <a:prstGeom prst="rect">
            <a:avLst/>
          </a:prstGeom>
        </p:spPr>
      </p:pic>
      <p:sp>
        <p:nvSpPr>
          <p:cNvPr id="75" name="Image"/>
          <p:cNvSpPr/>
          <p:nvPr>
            <p:ph type="pic" sz="half" idx="21"/>
          </p:nvPr>
        </p:nvSpPr>
        <p:spPr>
          <a:xfrm>
            <a:off x="4708921" y="2875359"/>
            <a:ext cx="7733111" cy="11353040"/>
          </a:xfrm>
          <a:prstGeom prst="rect">
            <a:avLst/>
          </a:prstGeom>
          <a:ln w="9525">
            <a:round/>
          </a:ln>
        </p:spPr>
        <p:txBody>
          <a:bodyPr lIns="91439" tIns="45719" rIns="91439" bIns="45719" anchor="t">
            <a:noAutofit/>
          </a:bodyPr>
          <a:lstStyle/>
          <a:p>
            <a:pPr/>
          </a:p>
        </p:txBody>
      </p:sp>
      <p:sp>
        <p:nvSpPr>
          <p:cNvPr id="76" name="Title Text"/>
          <p:cNvSpPr txBox="1"/>
          <p:nvPr>
            <p:ph type="title"/>
          </p:nvPr>
        </p:nvSpPr>
        <p:spPr>
          <a:prstGeom prst="rect">
            <a:avLst/>
          </a:prstGeom>
        </p:spPr>
        <p:txBody>
          <a:bodyPr/>
          <a:lstStyle/>
          <a:p>
            <a:pPr/>
            <a:r>
              <a:t>Title Text</a:t>
            </a:r>
          </a:p>
        </p:txBody>
      </p:sp>
      <p:sp>
        <p:nvSpPr>
          <p:cNvPr id="77" name="Body Level One…"/>
          <p:cNvSpPr txBox="1"/>
          <p:nvPr>
            <p:ph type="body" sz="quarter" idx="1"/>
          </p:nvPr>
        </p:nvSpPr>
        <p:spPr>
          <a:xfrm>
            <a:off x="13174265" y="4697015"/>
            <a:ext cx="6786564" cy="7572376"/>
          </a:xfrm>
          <a:prstGeom prst="rect">
            <a:avLst/>
          </a:prstGeom>
        </p:spPr>
        <p:txBody>
          <a:bodyPr/>
          <a:lstStyle>
            <a:lvl1pPr marL="633046" indent="-633046">
              <a:spcBef>
                <a:spcPts val="4200"/>
              </a:spcBef>
              <a:buBlip>
                <a:blip r:embed="rId3"/>
              </a:buBlip>
              <a:defRPr sz="3600"/>
            </a:lvl1pPr>
            <a:lvl2pPr marL="1090246" indent="-633046">
              <a:spcBef>
                <a:spcPts val="4200"/>
              </a:spcBef>
              <a:buBlip>
                <a:blip r:embed="rId3"/>
              </a:buBlip>
              <a:defRPr sz="3600"/>
            </a:lvl2pPr>
            <a:lvl3pPr marL="1547446" indent="-633046">
              <a:spcBef>
                <a:spcPts val="4200"/>
              </a:spcBef>
              <a:buBlip>
                <a:blip r:embed="rId3"/>
              </a:buBlip>
              <a:defRPr sz="3600"/>
            </a:lvl3pPr>
            <a:lvl4pPr marL="2004646" indent="-633046">
              <a:spcBef>
                <a:spcPts val="4200"/>
              </a:spcBef>
              <a:buBlip>
                <a:blip r:embed="rId3"/>
              </a:buBlip>
              <a:defRPr sz="3600"/>
            </a:lvl4pPr>
            <a:lvl5pPr marL="2461846" indent="-633046">
              <a:spcBef>
                <a:spcPts val="4200"/>
              </a:spcBef>
              <a:buBlip>
                <a:blip r:embed="rId3"/>
              </a:buBlip>
              <a:defRPr sz="3600"/>
            </a:lvl5pPr>
          </a:lstStyle>
          <a:p>
            <a:pPr/>
            <a:r>
              <a:t>Body Level One</a:t>
            </a:r>
          </a:p>
          <a:p>
            <a:pPr lvl="1"/>
            <a:r>
              <a:t>Body Level Two</a:t>
            </a:r>
          </a:p>
          <a:p>
            <a:pPr lvl="2"/>
            <a:r>
              <a:t>Body Level Three</a:t>
            </a:r>
          </a:p>
          <a:p>
            <a:pPr lvl="3"/>
            <a:r>
              <a:t>Body Level Four</a:t>
            </a:r>
          </a:p>
          <a:p>
            <a:pPr lvl="4"/>
            <a:r>
              <a:t>Body Level Five</a:t>
            </a:r>
          </a:p>
        </p:txBody>
      </p:sp>
      <p:sp>
        <p:nvSpPr>
          <p:cNvPr id="7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85" name="Body Level One…"/>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3" name="Image"/>
          <p:cNvSpPr/>
          <p:nvPr>
            <p:ph type="pic" sz="quarter" idx="21"/>
          </p:nvPr>
        </p:nvSpPr>
        <p:spPr>
          <a:xfrm>
            <a:off x="12156281" y="7143750"/>
            <a:ext cx="8118474" cy="5482829"/>
          </a:xfrm>
          <a:prstGeom prst="rect">
            <a:avLst/>
          </a:prstGeom>
          <a:ln w="9525">
            <a:round/>
          </a:ln>
        </p:spPr>
        <p:txBody>
          <a:bodyPr lIns="91439" tIns="45719" rIns="91439" bIns="45719" anchor="t">
            <a:noAutofit/>
          </a:bodyPr>
          <a:lstStyle/>
          <a:p>
            <a:pPr/>
          </a:p>
        </p:txBody>
      </p:sp>
      <p:sp>
        <p:nvSpPr>
          <p:cNvPr id="94" name="Image"/>
          <p:cNvSpPr/>
          <p:nvPr>
            <p:ph type="pic" sz="quarter" idx="22"/>
          </p:nvPr>
        </p:nvSpPr>
        <p:spPr>
          <a:xfrm>
            <a:off x="12102703" y="1053703"/>
            <a:ext cx="8224243" cy="5482829"/>
          </a:xfrm>
          <a:prstGeom prst="rect">
            <a:avLst/>
          </a:prstGeom>
          <a:ln w="9525">
            <a:round/>
          </a:ln>
        </p:spPr>
        <p:txBody>
          <a:bodyPr lIns="91439" tIns="45719" rIns="91439" bIns="45719" anchor="t">
            <a:noAutofit/>
          </a:bodyPr>
          <a:lstStyle/>
          <a:p>
            <a:pPr/>
          </a:p>
        </p:txBody>
      </p:sp>
      <p:sp>
        <p:nvSpPr>
          <p:cNvPr id="95" name="Image"/>
          <p:cNvSpPr/>
          <p:nvPr>
            <p:ph type="pic" sz="half" idx="23"/>
          </p:nvPr>
        </p:nvSpPr>
        <p:spPr>
          <a:xfrm>
            <a:off x="3690937" y="375046"/>
            <a:ext cx="8929688" cy="13109748"/>
          </a:xfrm>
          <a:prstGeom prst="rect">
            <a:avLst/>
          </a:prstGeom>
          <a:ln w="9525">
            <a:round/>
          </a:ln>
        </p:spPr>
        <p:txBody>
          <a:bodyPr lIns="91439" tIns="45719" rIns="91439" bIns="45719" anchor="t">
            <a:noAutofit/>
          </a:bodyPr>
          <a:lstStyle/>
          <a:p>
            <a:pPr/>
          </a:p>
        </p:txBody>
      </p:sp>
      <p:sp>
        <p:nvSpPr>
          <p:cNvPr id="9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Body Level One…"/>
          <p:cNvSpPr txBox="1"/>
          <p:nvPr>
            <p:ph type="body" idx="1"/>
          </p:nvPr>
        </p:nvSpPr>
        <p:spPr>
          <a:xfrm>
            <a:off x="4833937" y="1785937"/>
            <a:ext cx="14716126" cy="1014412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3" name="Title Text"/>
          <p:cNvSpPr txBox="1"/>
          <p:nvPr>
            <p:ph type="title"/>
          </p:nvPr>
        </p:nvSpPr>
        <p:spPr>
          <a:xfrm>
            <a:off x="4833937" y="982265"/>
            <a:ext cx="14716126" cy="267890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a:r>
              <a:t>Title Text</a:t>
            </a:r>
          </a:p>
        </p:txBody>
      </p:sp>
      <p:sp>
        <p:nvSpPr>
          <p:cNvPr id="4" name="Slide Number"/>
          <p:cNvSpPr txBox="1"/>
          <p:nvPr>
            <p:ph type="sldNum" sz="quarter" idx="2"/>
          </p:nvPr>
        </p:nvSpPr>
        <p:spPr>
          <a:xfrm>
            <a:off x="11910210" y="12680156"/>
            <a:ext cx="545720" cy="506807"/>
          </a:xfrm>
          <a:prstGeom prst="rect">
            <a:avLst/>
          </a:prstGeom>
          <a:ln w="12700">
            <a:miter lim="400000"/>
          </a:ln>
        </p:spPr>
        <p:txBody>
          <a:bodyPr wrap="none" lIns="71437" tIns="71437" rIns="71437" bIns="71437">
            <a:spAutoFit/>
          </a:bodyPr>
          <a:lstStyle>
            <a:lvl1pPr>
              <a:defRPr b="1" sz="2400">
                <a:solidFill>
                  <a:srgbClr val="F1F1F1"/>
                </a:solidFill>
                <a:latin typeface="+mn-lt"/>
                <a:ea typeface="+mn-ea"/>
                <a:cs typeface="+mn-cs"/>
                <a:sym typeface="Superclarendon Regular"/>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Lst>
  <p:transition xmlns:p14="http://schemas.microsoft.com/office/powerpoint/2010/main" spd="med" advClick="1"/>
  <p:txStyles>
    <p:titleStyle>
      <a:lvl1pPr marL="0" marR="0" indent="0" algn="ctr" defTabSz="821531" rtl="0" latinLnBrk="0">
        <a:lnSpc>
          <a:spcPct val="100000"/>
        </a:lnSpc>
        <a:spcBef>
          <a:spcPts val="0"/>
        </a:spcBef>
        <a:spcAft>
          <a:spcPts val="0"/>
        </a:spcAft>
        <a:buClrTx/>
        <a:buSzTx/>
        <a:buFontTx/>
        <a:buNone/>
        <a:tabLst/>
        <a:defRPr b="1" baseline="0" cap="none" i="0" spc="-197" strike="noStrike" sz="6600" u="none">
          <a:solidFill>
            <a:srgbClr val="EEEEEE"/>
          </a:solidFill>
          <a:uFillTx/>
          <a:latin typeface="+mn-lt"/>
          <a:ea typeface="+mn-ea"/>
          <a:cs typeface="+mn-cs"/>
          <a:sym typeface="Superclarendon Regular"/>
        </a:defRPr>
      </a:lvl1pPr>
      <a:lvl2pPr marL="0" marR="0" indent="0" algn="ctr" defTabSz="821531" rtl="0" latinLnBrk="0">
        <a:lnSpc>
          <a:spcPct val="100000"/>
        </a:lnSpc>
        <a:spcBef>
          <a:spcPts val="0"/>
        </a:spcBef>
        <a:spcAft>
          <a:spcPts val="0"/>
        </a:spcAft>
        <a:buClrTx/>
        <a:buSzTx/>
        <a:buFontTx/>
        <a:buNone/>
        <a:tabLst/>
        <a:defRPr b="1" baseline="0" cap="none" i="0" spc="-197" strike="noStrike" sz="6600" u="none">
          <a:solidFill>
            <a:srgbClr val="EEEEEE"/>
          </a:solidFill>
          <a:uFillTx/>
          <a:latin typeface="+mn-lt"/>
          <a:ea typeface="+mn-ea"/>
          <a:cs typeface="+mn-cs"/>
          <a:sym typeface="Superclarendon Regular"/>
        </a:defRPr>
      </a:lvl2pPr>
      <a:lvl3pPr marL="0" marR="0" indent="0" algn="ctr" defTabSz="821531" rtl="0" latinLnBrk="0">
        <a:lnSpc>
          <a:spcPct val="100000"/>
        </a:lnSpc>
        <a:spcBef>
          <a:spcPts val="0"/>
        </a:spcBef>
        <a:spcAft>
          <a:spcPts val="0"/>
        </a:spcAft>
        <a:buClrTx/>
        <a:buSzTx/>
        <a:buFontTx/>
        <a:buNone/>
        <a:tabLst/>
        <a:defRPr b="1" baseline="0" cap="none" i="0" spc="-197" strike="noStrike" sz="6600" u="none">
          <a:solidFill>
            <a:srgbClr val="EEEEEE"/>
          </a:solidFill>
          <a:uFillTx/>
          <a:latin typeface="+mn-lt"/>
          <a:ea typeface="+mn-ea"/>
          <a:cs typeface="+mn-cs"/>
          <a:sym typeface="Superclarendon Regular"/>
        </a:defRPr>
      </a:lvl3pPr>
      <a:lvl4pPr marL="0" marR="0" indent="0" algn="ctr" defTabSz="821531" rtl="0" latinLnBrk="0">
        <a:lnSpc>
          <a:spcPct val="100000"/>
        </a:lnSpc>
        <a:spcBef>
          <a:spcPts val="0"/>
        </a:spcBef>
        <a:spcAft>
          <a:spcPts val="0"/>
        </a:spcAft>
        <a:buClrTx/>
        <a:buSzTx/>
        <a:buFontTx/>
        <a:buNone/>
        <a:tabLst/>
        <a:defRPr b="1" baseline="0" cap="none" i="0" spc="-197" strike="noStrike" sz="6600" u="none">
          <a:solidFill>
            <a:srgbClr val="EEEEEE"/>
          </a:solidFill>
          <a:uFillTx/>
          <a:latin typeface="+mn-lt"/>
          <a:ea typeface="+mn-ea"/>
          <a:cs typeface="+mn-cs"/>
          <a:sym typeface="Superclarendon Regular"/>
        </a:defRPr>
      </a:lvl4pPr>
      <a:lvl5pPr marL="0" marR="0" indent="0" algn="ctr" defTabSz="821531" rtl="0" latinLnBrk="0">
        <a:lnSpc>
          <a:spcPct val="100000"/>
        </a:lnSpc>
        <a:spcBef>
          <a:spcPts val="0"/>
        </a:spcBef>
        <a:spcAft>
          <a:spcPts val="0"/>
        </a:spcAft>
        <a:buClrTx/>
        <a:buSzTx/>
        <a:buFontTx/>
        <a:buNone/>
        <a:tabLst/>
        <a:defRPr b="1" baseline="0" cap="none" i="0" spc="-197" strike="noStrike" sz="6600" u="none">
          <a:solidFill>
            <a:srgbClr val="EEEEEE"/>
          </a:solidFill>
          <a:uFillTx/>
          <a:latin typeface="+mn-lt"/>
          <a:ea typeface="+mn-ea"/>
          <a:cs typeface="+mn-cs"/>
          <a:sym typeface="Superclarendon Regular"/>
        </a:defRPr>
      </a:lvl5pPr>
      <a:lvl6pPr marL="0" marR="0" indent="0" algn="ctr" defTabSz="821531" rtl="0" latinLnBrk="0">
        <a:lnSpc>
          <a:spcPct val="100000"/>
        </a:lnSpc>
        <a:spcBef>
          <a:spcPts val="0"/>
        </a:spcBef>
        <a:spcAft>
          <a:spcPts val="0"/>
        </a:spcAft>
        <a:buClrTx/>
        <a:buSzTx/>
        <a:buFontTx/>
        <a:buNone/>
        <a:tabLst/>
        <a:defRPr b="1" baseline="0" cap="none" i="0" spc="-197" strike="noStrike" sz="6600" u="none">
          <a:solidFill>
            <a:srgbClr val="EEEEEE"/>
          </a:solidFill>
          <a:uFillTx/>
          <a:latin typeface="+mn-lt"/>
          <a:ea typeface="+mn-ea"/>
          <a:cs typeface="+mn-cs"/>
          <a:sym typeface="Superclarendon Regular"/>
        </a:defRPr>
      </a:lvl6pPr>
      <a:lvl7pPr marL="0" marR="0" indent="0" algn="ctr" defTabSz="821531" rtl="0" latinLnBrk="0">
        <a:lnSpc>
          <a:spcPct val="100000"/>
        </a:lnSpc>
        <a:spcBef>
          <a:spcPts val="0"/>
        </a:spcBef>
        <a:spcAft>
          <a:spcPts val="0"/>
        </a:spcAft>
        <a:buClrTx/>
        <a:buSzTx/>
        <a:buFontTx/>
        <a:buNone/>
        <a:tabLst/>
        <a:defRPr b="1" baseline="0" cap="none" i="0" spc="-197" strike="noStrike" sz="6600" u="none">
          <a:solidFill>
            <a:srgbClr val="EEEEEE"/>
          </a:solidFill>
          <a:uFillTx/>
          <a:latin typeface="+mn-lt"/>
          <a:ea typeface="+mn-ea"/>
          <a:cs typeface="+mn-cs"/>
          <a:sym typeface="Superclarendon Regular"/>
        </a:defRPr>
      </a:lvl7pPr>
      <a:lvl8pPr marL="0" marR="0" indent="0" algn="ctr" defTabSz="821531" rtl="0" latinLnBrk="0">
        <a:lnSpc>
          <a:spcPct val="100000"/>
        </a:lnSpc>
        <a:spcBef>
          <a:spcPts val="0"/>
        </a:spcBef>
        <a:spcAft>
          <a:spcPts val="0"/>
        </a:spcAft>
        <a:buClrTx/>
        <a:buSzTx/>
        <a:buFontTx/>
        <a:buNone/>
        <a:tabLst/>
        <a:defRPr b="1" baseline="0" cap="none" i="0" spc="-197" strike="noStrike" sz="6600" u="none">
          <a:solidFill>
            <a:srgbClr val="EEEEEE"/>
          </a:solidFill>
          <a:uFillTx/>
          <a:latin typeface="+mn-lt"/>
          <a:ea typeface="+mn-ea"/>
          <a:cs typeface="+mn-cs"/>
          <a:sym typeface="Superclarendon Regular"/>
        </a:defRPr>
      </a:lvl8pPr>
      <a:lvl9pPr marL="0" marR="0" indent="0" algn="ctr" defTabSz="821531" rtl="0" latinLnBrk="0">
        <a:lnSpc>
          <a:spcPct val="100000"/>
        </a:lnSpc>
        <a:spcBef>
          <a:spcPts val="0"/>
        </a:spcBef>
        <a:spcAft>
          <a:spcPts val="0"/>
        </a:spcAft>
        <a:buClrTx/>
        <a:buSzTx/>
        <a:buFontTx/>
        <a:buNone/>
        <a:tabLst/>
        <a:defRPr b="1" baseline="0" cap="none" i="0" spc="-197" strike="noStrike" sz="6600" u="none">
          <a:solidFill>
            <a:srgbClr val="EEEEEE"/>
          </a:solidFill>
          <a:uFillTx/>
          <a:latin typeface="+mn-lt"/>
          <a:ea typeface="+mn-ea"/>
          <a:cs typeface="+mn-cs"/>
          <a:sym typeface="Superclarendon Regular"/>
        </a:defRPr>
      </a:lvl9pPr>
    </p:titleStyle>
    <p:bodyStyle>
      <a:lvl1pPr marL="841935" marR="0" indent="-841935" algn="l" defTabSz="821531" rtl="0" latinLnBrk="0">
        <a:lnSpc>
          <a:spcPct val="100000"/>
        </a:lnSpc>
        <a:spcBef>
          <a:spcPts val="5900"/>
        </a:spcBef>
        <a:spcAft>
          <a:spcPts val="0"/>
        </a:spcAft>
        <a:buClrTx/>
        <a:buSzPct val="65000"/>
        <a:buFontTx/>
        <a:buBlip>
          <a:blip r:embed="rId3"/>
        </a:buBlip>
        <a:tabLst/>
        <a:defRPr b="0" baseline="0" cap="none" i="0" spc="0" strike="noStrike" sz="4600" u="none">
          <a:solidFill>
            <a:srgbClr val="EEEEEE"/>
          </a:solidFill>
          <a:uFillTx/>
          <a:latin typeface="Helvetica Neue Bold Condensed"/>
          <a:ea typeface="Helvetica Neue Bold Condensed"/>
          <a:cs typeface="Helvetica Neue Bold Condensed"/>
          <a:sym typeface="Helvetica Neue Bold Condensed"/>
        </a:defRPr>
      </a:lvl1pPr>
      <a:lvl2pPr marL="1464235" marR="0" indent="-841935" algn="l" defTabSz="821531" rtl="0" latinLnBrk="0">
        <a:lnSpc>
          <a:spcPct val="100000"/>
        </a:lnSpc>
        <a:spcBef>
          <a:spcPts val="5900"/>
        </a:spcBef>
        <a:spcAft>
          <a:spcPts val="0"/>
        </a:spcAft>
        <a:buClrTx/>
        <a:buSzPct val="65000"/>
        <a:buFontTx/>
        <a:buBlip>
          <a:blip r:embed="rId3"/>
        </a:buBlip>
        <a:tabLst/>
        <a:defRPr b="0" baseline="0" cap="none" i="0" spc="0" strike="noStrike" sz="4600" u="none">
          <a:solidFill>
            <a:srgbClr val="EEEEEE"/>
          </a:solidFill>
          <a:uFillTx/>
          <a:latin typeface="Helvetica Neue Bold Condensed"/>
          <a:ea typeface="Helvetica Neue Bold Condensed"/>
          <a:cs typeface="Helvetica Neue Bold Condensed"/>
          <a:sym typeface="Helvetica Neue Bold Condensed"/>
        </a:defRPr>
      </a:lvl2pPr>
      <a:lvl3pPr marL="2086535" marR="0" indent="-841935" algn="l" defTabSz="821531" rtl="0" latinLnBrk="0">
        <a:lnSpc>
          <a:spcPct val="100000"/>
        </a:lnSpc>
        <a:spcBef>
          <a:spcPts val="5900"/>
        </a:spcBef>
        <a:spcAft>
          <a:spcPts val="0"/>
        </a:spcAft>
        <a:buClrTx/>
        <a:buSzPct val="65000"/>
        <a:buFontTx/>
        <a:buBlip>
          <a:blip r:embed="rId3"/>
        </a:buBlip>
        <a:tabLst/>
        <a:defRPr b="0" baseline="0" cap="none" i="0" spc="0" strike="noStrike" sz="4600" u="none">
          <a:solidFill>
            <a:srgbClr val="EEEEEE"/>
          </a:solidFill>
          <a:uFillTx/>
          <a:latin typeface="Helvetica Neue Bold Condensed"/>
          <a:ea typeface="Helvetica Neue Bold Condensed"/>
          <a:cs typeface="Helvetica Neue Bold Condensed"/>
          <a:sym typeface="Helvetica Neue Bold Condensed"/>
        </a:defRPr>
      </a:lvl3pPr>
      <a:lvl4pPr marL="2708835" marR="0" indent="-841935" algn="l" defTabSz="821531" rtl="0" latinLnBrk="0">
        <a:lnSpc>
          <a:spcPct val="100000"/>
        </a:lnSpc>
        <a:spcBef>
          <a:spcPts val="5900"/>
        </a:spcBef>
        <a:spcAft>
          <a:spcPts val="0"/>
        </a:spcAft>
        <a:buClrTx/>
        <a:buSzPct val="65000"/>
        <a:buFontTx/>
        <a:buBlip>
          <a:blip r:embed="rId3"/>
        </a:buBlip>
        <a:tabLst/>
        <a:defRPr b="0" baseline="0" cap="none" i="0" spc="0" strike="noStrike" sz="4600" u="none">
          <a:solidFill>
            <a:srgbClr val="EEEEEE"/>
          </a:solidFill>
          <a:uFillTx/>
          <a:latin typeface="Helvetica Neue Bold Condensed"/>
          <a:ea typeface="Helvetica Neue Bold Condensed"/>
          <a:cs typeface="Helvetica Neue Bold Condensed"/>
          <a:sym typeface="Helvetica Neue Bold Condensed"/>
        </a:defRPr>
      </a:lvl4pPr>
      <a:lvl5pPr marL="3331135" marR="0" indent="-841935" algn="l" defTabSz="821531" rtl="0" latinLnBrk="0">
        <a:lnSpc>
          <a:spcPct val="100000"/>
        </a:lnSpc>
        <a:spcBef>
          <a:spcPts val="5900"/>
        </a:spcBef>
        <a:spcAft>
          <a:spcPts val="0"/>
        </a:spcAft>
        <a:buClrTx/>
        <a:buSzPct val="65000"/>
        <a:buFontTx/>
        <a:buBlip>
          <a:blip r:embed="rId3"/>
        </a:buBlip>
        <a:tabLst/>
        <a:defRPr b="0" baseline="0" cap="none" i="0" spc="0" strike="noStrike" sz="4600" u="none">
          <a:solidFill>
            <a:srgbClr val="EEEEEE"/>
          </a:solidFill>
          <a:uFillTx/>
          <a:latin typeface="Helvetica Neue Bold Condensed"/>
          <a:ea typeface="Helvetica Neue Bold Condensed"/>
          <a:cs typeface="Helvetica Neue Bold Condensed"/>
          <a:sym typeface="Helvetica Neue Bold Condensed"/>
        </a:defRPr>
      </a:lvl5pPr>
      <a:lvl6pPr marL="3953435" marR="0" indent="-841935" algn="l" defTabSz="821531" rtl="0" latinLnBrk="0">
        <a:lnSpc>
          <a:spcPct val="100000"/>
        </a:lnSpc>
        <a:spcBef>
          <a:spcPts val="5900"/>
        </a:spcBef>
        <a:spcAft>
          <a:spcPts val="0"/>
        </a:spcAft>
        <a:buClrTx/>
        <a:buSzPct val="65000"/>
        <a:buFontTx/>
        <a:buBlip>
          <a:blip r:embed="rId3"/>
        </a:buBlip>
        <a:tabLst/>
        <a:defRPr b="0" baseline="0" cap="none" i="0" spc="0" strike="noStrike" sz="4600" u="none">
          <a:solidFill>
            <a:srgbClr val="EEEEEE"/>
          </a:solidFill>
          <a:uFillTx/>
          <a:latin typeface="Helvetica Neue Bold Condensed"/>
          <a:ea typeface="Helvetica Neue Bold Condensed"/>
          <a:cs typeface="Helvetica Neue Bold Condensed"/>
          <a:sym typeface="Helvetica Neue Bold Condensed"/>
        </a:defRPr>
      </a:lvl6pPr>
      <a:lvl7pPr marL="4575735" marR="0" indent="-841935" algn="l" defTabSz="821531" rtl="0" latinLnBrk="0">
        <a:lnSpc>
          <a:spcPct val="100000"/>
        </a:lnSpc>
        <a:spcBef>
          <a:spcPts val="5900"/>
        </a:spcBef>
        <a:spcAft>
          <a:spcPts val="0"/>
        </a:spcAft>
        <a:buClrTx/>
        <a:buSzPct val="65000"/>
        <a:buFontTx/>
        <a:buBlip>
          <a:blip r:embed="rId3"/>
        </a:buBlip>
        <a:tabLst/>
        <a:defRPr b="0" baseline="0" cap="none" i="0" spc="0" strike="noStrike" sz="4600" u="none">
          <a:solidFill>
            <a:srgbClr val="EEEEEE"/>
          </a:solidFill>
          <a:uFillTx/>
          <a:latin typeface="Helvetica Neue Bold Condensed"/>
          <a:ea typeface="Helvetica Neue Bold Condensed"/>
          <a:cs typeface="Helvetica Neue Bold Condensed"/>
          <a:sym typeface="Helvetica Neue Bold Condensed"/>
        </a:defRPr>
      </a:lvl7pPr>
      <a:lvl8pPr marL="5198035" marR="0" indent="-841935" algn="l" defTabSz="821531" rtl="0" latinLnBrk="0">
        <a:lnSpc>
          <a:spcPct val="100000"/>
        </a:lnSpc>
        <a:spcBef>
          <a:spcPts val="5900"/>
        </a:spcBef>
        <a:spcAft>
          <a:spcPts val="0"/>
        </a:spcAft>
        <a:buClrTx/>
        <a:buSzPct val="65000"/>
        <a:buFontTx/>
        <a:buBlip>
          <a:blip r:embed="rId3"/>
        </a:buBlip>
        <a:tabLst/>
        <a:defRPr b="0" baseline="0" cap="none" i="0" spc="0" strike="noStrike" sz="4600" u="none">
          <a:solidFill>
            <a:srgbClr val="EEEEEE"/>
          </a:solidFill>
          <a:uFillTx/>
          <a:latin typeface="Helvetica Neue Bold Condensed"/>
          <a:ea typeface="Helvetica Neue Bold Condensed"/>
          <a:cs typeface="Helvetica Neue Bold Condensed"/>
          <a:sym typeface="Helvetica Neue Bold Condensed"/>
        </a:defRPr>
      </a:lvl8pPr>
      <a:lvl9pPr marL="5820335" marR="0" indent="-841935" algn="l" defTabSz="821531" rtl="0" latinLnBrk="0">
        <a:lnSpc>
          <a:spcPct val="100000"/>
        </a:lnSpc>
        <a:spcBef>
          <a:spcPts val="5900"/>
        </a:spcBef>
        <a:spcAft>
          <a:spcPts val="0"/>
        </a:spcAft>
        <a:buClrTx/>
        <a:buSzPct val="65000"/>
        <a:buFontTx/>
        <a:buBlip>
          <a:blip r:embed="rId3"/>
        </a:buBlip>
        <a:tabLst/>
        <a:defRPr b="0" baseline="0" cap="none" i="0" spc="0" strike="noStrike" sz="4600" u="none">
          <a:solidFill>
            <a:srgbClr val="EEEEEE"/>
          </a:solidFill>
          <a:uFillTx/>
          <a:latin typeface="Helvetica Neue Bold Condensed"/>
          <a:ea typeface="Helvetica Neue Bold Condensed"/>
          <a:cs typeface="Helvetica Neue Bold Condensed"/>
          <a:sym typeface="Helvetica Neue Bold Condensed"/>
        </a:defRPr>
      </a:lvl9pPr>
    </p:bodyStyle>
    <p:otherStyle>
      <a:lvl1pPr marL="0" marR="0" indent="0" algn="ctr" defTabSz="821531" latinLnBrk="0">
        <a:lnSpc>
          <a:spcPct val="100000"/>
        </a:lnSpc>
        <a:spcBef>
          <a:spcPts val="0"/>
        </a:spcBef>
        <a:spcAft>
          <a:spcPts val="0"/>
        </a:spcAft>
        <a:buClrTx/>
        <a:buSzTx/>
        <a:buFontTx/>
        <a:buNone/>
        <a:tabLst/>
        <a:defRPr b="1" baseline="0" cap="none" i="0" spc="0" strike="noStrike" sz="2400" u="none">
          <a:solidFill>
            <a:schemeClr val="tx1"/>
          </a:solidFill>
          <a:uFillTx/>
          <a:latin typeface="+mn-lt"/>
          <a:ea typeface="+mn-ea"/>
          <a:cs typeface="+mn-cs"/>
          <a:sym typeface="Superclarendon Regular"/>
        </a:defRPr>
      </a:lvl1pPr>
      <a:lvl2pPr marL="0" marR="0" indent="228600" algn="ctr" defTabSz="821531" latinLnBrk="0">
        <a:lnSpc>
          <a:spcPct val="100000"/>
        </a:lnSpc>
        <a:spcBef>
          <a:spcPts val="0"/>
        </a:spcBef>
        <a:spcAft>
          <a:spcPts val="0"/>
        </a:spcAft>
        <a:buClrTx/>
        <a:buSzTx/>
        <a:buFontTx/>
        <a:buNone/>
        <a:tabLst/>
        <a:defRPr b="1" baseline="0" cap="none" i="0" spc="0" strike="noStrike" sz="2400" u="none">
          <a:solidFill>
            <a:schemeClr val="tx1"/>
          </a:solidFill>
          <a:uFillTx/>
          <a:latin typeface="+mn-lt"/>
          <a:ea typeface="+mn-ea"/>
          <a:cs typeface="+mn-cs"/>
          <a:sym typeface="Superclarendon Regular"/>
        </a:defRPr>
      </a:lvl2pPr>
      <a:lvl3pPr marL="0" marR="0" indent="457200" algn="ctr" defTabSz="821531" latinLnBrk="0">
        <a:lnSpc>
          <a:spcPct val="100000"/>
        </a:lnSpc>
        <a:spcBef>
          <a:spcPts val="0"/>
        </a:spcBef>
        <a:spcAft>
          <a:spcPts val="0"/>
        </a:spcAft>
        <a:buClrTx/>
        <a:buSzTx/>
        <a:buFontTx/>
        <a:buNone/>
        <a:tabLst/>
        <a:defRPr b="1" baseline="0" cap="none" i="0" spc="0" strike="noStrike" sz="2400" u="none">
          <a:solidFill>
            <a:schemeClr val="tx1"/>
          </a:solidFill>
          <a:uFillTx/>
          <a:latin typeface="+mn-lt"/>
          <a:ea typeface="+mn-ea"/>
          <a:cs typeface="+mn-cs"/>
          <a:sym typeface="Superclarendon Regular"/>
        </a:defRPr>
      </a:lvl3pPr>
      <a:lvl4pPr marL="0" marR="0" indent="685800" algn="ctr" defTabSz="821531" latinLnBrk="0">
        <a:lnSpc>
          <a:spcPct val="100000"/>
        </a:lnSpc>
        <a:spcBef>
          <a:spcPts val="0"/>
        </a:spcBef>
        <a:spcAft>
          <a:spcPts val="0"/>
        </a:spcAft>
        <a:buClrTx/>
        <a:buSzTx/>
        <a:buFontTx/>
        <a:buNone/>
        <a:tabLst/>
        <a:defRPr b="1" baseline="0" cap="none" i="0" spc="0" strike="noStrike" sz="2400" u="none">
          <a:solidFill>
            <a:schemeClr val="tx1"/>
          </a:solidFill>
          <a:uFillTx/>
          <a:latin typeface="+mn-lt"/>
          <a:ea typeface="+mn-ea"/>
          <a:cs typeface="+mn-cs"/>
          <a:sym typeface="Superclarendon Regular"/>
        </a:defRPr>
      </a:lvl4pPr>
      <a:lvl5pPr marL="0" marR="0" indent="914400" algn="ctr" defTabSz="821531" latinLnBrk="0">
        <a:lnSpc>
          <a:spcPct val="100000"/>
        </a:lnSpc>
        <a:spcBef>
          <a:spcPts val="0"/>
        </a:spcBef>
        <a:spcAft>
          <a:spcPts val="0"/>
        </a:spcAft>
        <a:buClrTx/>
        <a:buSzTx/>
        <a:buFontTx/>
        <a:buNone/>
        <a:tabLst/>
        <a:defRPr b="1" baseline="0" cap="none" i="0" spc="0" strike="noStrike" sz="2400" u="none">
          <a:solidFill>
            <a:schemeClr val="tx1"/>
          </a:solidFill>
          <a:uFillTx/>
          <a:latin typeface="+mn-lt"/>
          <a:ea typeface="+mn-ea"/>
          <a:cs typeface="+mn-cs"/>
          <a:sym typeface="Superclarendon Regular"/>
        </a:defRPr>
      </a:lvl5pPr>
      <a:lvl6pPr marL="0" marR="0" indent="1143000" algn="ctr" defTabSz="821531" latinLnBrk="0">
        <a:lnSpc>
          <a:spcPct val="100000"/>
        </a:lnSpc>
        <a:spcBef>
          <a:spcPts val="0"/>
        </a:spcBef>
        <a:spcAft>
          <a:spcPts val="0"/>
        </a:spcAft>
        <a:buClrTx/>
        <a:buSzTx/>
        <a:buFontTx/>
        <a:buNone/>
        <a:tabLst/>
        <a:defRPr b="1" baseline="0" cap="none" i="0" spc="0" strike="noStrike" sz="2400" u="none">
          <a:solidFill>
            <a:schemeClr val="tx1"/>
          </a:solidFill>
          <a:uFillTx/>
          <a:latin typeface="+mn-lt"/>
          <a:ea typeface="+mn-ea"/>
          <a:cs typeface="+mn-cs"/>
          <a:sym typeface="Superclarendon Regular"/>
        </a:defRPr>
      </a:lvl6pPr>
      <a:lvl7pPr marL="0" marR="0" indent="1371600" algn="ctr" defTabSz="821531" latinLnBrk="0">
        <a:lnSpc>
          <a:spcPct val="100000"/>
        </a:lnSpc>
        <a:spcBef>
          <a:spcPts val="0"/>
        </a:spcBef>
        <a:spcAft>
          <a:spcPts val="0"/>
        </a:spcAft>
        <a:buClrTx/>
        <a:buSzTx/>
        <a:buFontTx/>
        <a:buNone/>
        <a:tabLst/>
        <a:defRPr b="1" baseline="0" cap="none" i="0" spc="0" strike="noStrike" sz="2400" u="none">
          <a:solidFill>
            <a:schemeClr val="tx1"/>
          </a:solidFill>
          <a:uFillTx/>
          <a:latin typeface="+mn-lt"/>
          <a:ea typeface="+mn-ea"/>
          <a:cs typeface="+mn-cs"/>
          <a:sym typeface="Superclarendon Regular"/>
        </a:defRPr>
      </a:lvl7pPr>
      <a:lvl8pPr marL="0" marR="0" indent="1600200" algn="ctr" defTabSz="821531" latinLnBrk="0">
        <a:lnSpc>
          <a:spcPct val="100000"/>
        </a:lnSpc>
        <a:spcBef>
          <a:spcPts val="0"/>
        </a:spcBef>
        <a:spcAft>
          <a:spcPts val="0"/>
        </a:spcAft>
        <a:buClrTx/>
        <a:buSzTx/>
        <a:buFontTx/>
        <a:buNone/>
        <a:tabLst/>
        <a:defRPr b="1" baseline="0" cap="none" i="0" spc="0" strike="noStrike" sz="2400" u="none">
          <a:solidFill>
            <a:schemeClr val="tx1"/>
          </a:solidFill>
          <a:uFillTx/>
          <a:latin typeface="+mn-lt"/>
          <a:ea typeface="+mn-ea"/>
          <a:cs typeface="+mn-cs"/>
          <a:sym typeface="Superclarendon Regular"/>
        </a:defRPr>
      </a:lvl8pPr>
      <a:lvl9pPr marL="0" marR="0" indent="1828800" algn="ctr" defTabSz="821531" latinLnBrk="0">
        <a:lnSpc>
          <a:spcPct val="100000"/>
        </a:lnSpc>
        <a:spcBef>
          <a:spcPts val="0"/>
        </a:spcBef>
        <a:spcAft>
          <a:spcPts val="0"/>
        </a:spcAft>
        <a:buClrTx/>
        <a:buSzTx/>
        <a:buFontTx/>
        <a:buNone/>
        <a:tabLst/>
        <a:defRPr b="1" baseline="0" cap="none" i="0" spc="0" strike="noStrike" sz="2400" u="none">
          <a:solidFill>
            <a:schemeClr val="tx1"/>
          </a:solidFill>
          <a:uFillTx/>
          <a:latin typeface="+mn-lt"/>
          <a:ea typeface="+mn-ea"/>
          <a:cs typeface="+mn-cs"/>
          <a:sym typeface="Superclarendon Regular"/>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4.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40.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4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1.png"/></Relationships>

</file>

<file path=ppt/slides/_rels/slide4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4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1.png"/></Relationships>

</file>

<file path=ppt/slides/_rels/slide4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5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5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1.png"/></Relationships>

</file>

<file path=ppt/slides/_rels/slide52.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4.xml"/><Relationship Id="rId3" Type="http://schemas.openxmlformats.org/officeDocument/2006/relationships/image" Target="../media/image1.png"/></Relationships>

</file>

<file path=ppt/slides/_rels/slide53.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5.xml"/><Relationship Id="rId3" Type="http://schemas.openxmlformats.org/officeDocument/2006/relationships/image" Target="../media/image1.png"/></Relationships>

</file>

<file path=ppt/slides/_rels/slide5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55.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5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57.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59.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6.xml"/><Relationship Id="rId3" Type="http://schemas.openxmlformats.org/officeDocument/2006/relationships/image" Target="../media/image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1.png"/></Relationships>

</file>

<file path=ppt/slides/_rels/slide6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s>

</file>

<file path=ppt/slides/_rels/slide6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1.png"/></Relationships>

</file>

<file path=ppt/slides/_rels/slide6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1.png"/></Relationships>

</file>

<file path=ppt/slides/_rels/slide6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1.png"/></Relationships>

</file>

<file path=ppt/slides/_rels/slide6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8.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7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 Id="rId3" Type="http://schemas.openxmlformats.org/officeDocument/2006/relationships/image" Target="../media/image1.png"/></Relationships>

</file>

<file path=ppt/slides/_rels/slide7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 Id="rId3" Type="http://schemas.openxmlformats.org/officeDocument/2006/relationships/image" Target="../media/image1.png"/></Relationships>

</file>

<file path=ppt/slides/_rels/slide7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s>

</file>

<file path=ppt/slides/_rels/slide7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s>

</file>

<file path=ppt/slides/_rels/slide7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s>

</file>

<file path=ppt/slides/_rels/slide76.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s>

</file>

<file path=ppt/slides/_rels/slide7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9.xml"/></Relationships>

</file>

<file path=ppt/slides/_rels/slide78.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0.xml"/></Relationships>

</file>

<file path=ppt/slides/_rels/slide7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8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1.xml"/><Relationship Id="rId3" Type="http://schemas.openxmlformats.org/officeDocument/2006/relationships/image" Target="../media/image1.png"/></Relationships>

</file>

<file path=ppt/slides/_rels/slide8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2.xml"/><Relationship Id="rId3" Type="http://schemas.openxmlformats.org/officeDocument/2006/relationships/image" Target="../media/image1.png"/></Relationships>

</file>

<file path=ppt/slides/_rels/slide8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8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3.xml"/><Relationship Id="rId3" Type="http://schemas.openxmlformats.org/officeDocument/2006/relationships/image" Target="../media/image1.png"/></Relationships>

</file>

<file path=ppt/slides/_rels/slide8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85.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4.xml"/></Relationships>

</file>

<file path=ppt/slides/_rels/slide8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1 Corinthians"/>
          <p:cNvSpPr txBox="1"/>
          <p:nvPr>
            <p:ph type="title"/>
          </p:nvPr>
        </p:nvSpPr>
        <p:spPr>
          <a:prstGeom prst="rect">
            <a:avLst/>
          </a:prstGeom>
        </p:spPr>
        <p:txBody>
          <a:bodyPr/>
          <a:lstStyle/>
          <a:p>
            <a:pPr/>
            <a:r>
              <a:t>1 Corinthians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Other Visits"/>
          <p:cNvSpPr txBox="1"/>
          <p:nvPr>
            <p:ph type="title"/>
          </p:nvPr>
        </p:nvSpPr>
        <p:spPr>
          <a:prstGeom prst="rect">
            <a:avLst/>
          </a:prstGeom>
        </p:spPr>
        <p:txBody>
          <a:bodyPr/>
          <a:lstStyle/>
          <a:p>
            <a:pPr/>
            <a:r>
              <a:t>Other Visits</a:t>
            </a:r>
          </a:p>
        </p:txBody>
      </p:sp>
      <p:sp>
        <p:nvSpPr>
          <p:cNvPr id="170" name="Priscilla and Aquila go to Ephesus and meet Apollos who has come from Alexandria (Acts 18:26)…"/>
          <p:cNvSpPr txBox="1"/>
          <p:nvPr>
            <p:ph type="body" sz="half" idx="1"/>
          </p:nvPr>
        </p:nvSpPr>
        <p:spPr>
          <a:prstGeom prst="rect">
            <a:avLst/>
          </a:prstGeom>
        </p:spPr>
        <p:txBody>
          <a:bodyPr/>
          <a:lstStyle/>
          <a:p>
            <a:pPr marL="656709" indent="-656709" defTabSz="640794">
              <a:spcBef>
                <a:spcPts val="4600"/>
              </a:spcBef>
              <a:buBlip>
                <a:blip r:embed="rId3"/>
              </a:buBlip>
              <a:defRPr sz="3587"/>
            </a:pPr>
            <a:r>
              <a:t>Priscilla and Aquila go to Ephesus and meet Apollos who has come from Alexandria (Acts 18:26)</a:t>
            </a:r>
          </a:p>
          <a:p>
            <a:pPr marL="656709" indent="-656709" defTabSz="640794">
              <a:spcBef>
                <a:spcPts val="4600"/>
              </a:spcBef>
              <a:buBlip>
                <a:blip r:embed="rId3"/>
              </a:buBlip>
              <a:defRPr sz="3587"/>
            </a:pPr>
            <a:r>
              <a:t>Apollos goes to Corinth, and is there when Paul comes to Ephesus on his 3rd missionary journey (Acts 19:1)</a:t>
            </a:r>
          </a:p>
          <a:p>
            <a:pPr marL="656709" indent="-656709" defTabSz="640794">
              <a:spcBef>
                <a:spcPts val="4600"/>
              </a:spcBef>
              <a:buBlip>
                <a:blip r:embed="rId3"/>
              </a:buBlip>
              <a:defRPr sz="3587"/>
            </a:pPr>
            <a:r>
              <a:t>Plans for 2nd stay in Corinth stated (1 Cor 16:5-7)</a:t>
            </a:r>
          </a:p>
          <a:p>
            <a:pPr marL="656709" indent="-656709" defTabSz="640794">
              <a:spcBef>
                <a:spcPts val="4600"/>
              </a:spcBef>
              <a:buBlip>
                <a:blip r:embed="rId3"/>
              </a:buBlip>
              <a:defRPr sz="3587"/>
            </a:pPr>
            <a:r>
              <a:t>A (short?) painful visit not mentioned by Luke (2 Cor 1:23-2:4)</a:t>
            </a:r>
          </a:p>
          <a:p>
            <a:pPr marL="656709" indent="-656709" defTabSz="640794">
              <a:spcBef>
                <a:spcPts val="4600"/>
              </a:spcBef>
              <a:buBlip>
                <a:blip r:embed="rId3"/>
              </a:buBlip>
              <a:defRPr sz="3587"/>
            </a:pPr>
            <a:r>
              <a:t>An abandoned visit (2 Cor 1:15-16)</a:t>
            </a:r>
          </a:p>
          <a:p>
            <a:pPr marL="656709" indent="-656709" defTabSz="640794">
              <a:spcBef>
                <a:spcPts val="4600"/>
              </a:spcBef>
              <a:buBlip>
                <a:blip r:embed="rId3"/>
              </a:buBlip>
              <a:defRPr sz="3587"/>
            </a:pPr>
            <a:r>
              <a:t>Revisits at the end of 3rd missionary journey (Acts 20:2-3 cf. 2 Cor 12:14; 13:1-2?)</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Since I was sure of this, I wanted to come to you first, so that you might have a double favour; I wanted to visit you on my way to Macedonia, and to come back to you from Macedonia and have you send me on to Judea.…"/>
          <p:cNvSpPr txBox="1"/>
          <p:nvPr/>
        </p:nvSpPr>
        <p:spPr>
          <a:xfrm>
            <a:off x="1919298" y="5221008"/>
            <a:ext cx="20545403" cy="3273984"/>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just"/>
            <a:r>
              <a:t>Since I was sure of this, I wanted to come to you first, so that you might have a double favour; I wanted to visit you on my way to Macedonia, and to come back to you from Macedonia and have you send me on to Judea.</a:t>
            </a:r>
          </a:p>
          <a:p>
            <a:pPr algn="r"/>
            <a:r>
              <a:t>(2 Cor. 1:15–16)</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But I call on God as witness against me: it was to spare you that I did not come again to Corinth. I do not mean to imply that we lord it over your faith; rather, we are workers with you for your joy, because you stand firm in the faith. So I made up my "/>
          <p:cNvSpPr txBox="1"/>
          <p:nvPr/>
        </p:nvSpPr>
        <p:spPr>
          <a:xfrm>
            <a:off x="2098407" y="2465108"/>
            <a:ext cx="20187186" cy="8785784"/>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just"/>
            <a:r>
              <a:t>But I call on God as witness against me: it was to spare you that I did not come </a:t>
            </a:r>
            <a:r>
              <a:rPr>
                <a:solidFill>
                  <a:schemeClr val="accent3">
                    <a:satOff val="20823"/>
                    <a:lumOff val="10104"/>
                  </a:schemeClr>
                </a:solidFill>
              </a:rPr>
              <a:t>again</a:t>
            </a:r>
            <a:r>
              <a:t> to Corinth. I do not mean to imply that we lord it over your faith; rather, we are workers with you for your joy, because you stand firm in the faith. </a:t>
            </a:r>
            <a:r>
              <a:rPr>
                <a:solidFill>
                  <a:schemeClr val="accent3">
                    <a:satOff val="20823"/>
                    <a:lumOff val="10104"/>
                  </a:schemeClr>
                </a:solidFill>
              </a:rPr>
              <a:t>So I made up my mind not to make you another painful visit.</a:t>
            </a:r>
            <a:r>
              <a:t> For if I cause you pain, who is there to make me glad but the one whom I have pained? </a:t>
            </a:r>
            <a:r>
              <a:rPr>
                <a:solidFill>
                  <a:schemeClr val="accent3">
                    <a:satOff val="20823"/>
                    <a:lumOff val="10104"/>
                  </a:schemeClr>
                </a:solidFill>
              </a:rPr>
              <a:t>And I wrote as I did, so that when I came,</a:t>
            </a:r>
            <a:r>
              <a:t> I might not suffer pain from those who should have made me rejoice; for I am confident about all of you, that my joy would be the joy of all of you. </a:t>
            </a:r>
            <a:r>
              <a:rPr>
                <a:solidFill>
                  <a:schemeClr val="accent3">
                    <a:satOff val="20823"/>
                    <a:lumOff val="10104"/>
                  </a:schemeClr>
                </a:solidFill>
              </a:rPr>
              <a:t>For I wrote you</a:t>
            </a:r>
            <a:r>
              <a:t> out of much distress and anguish of heart and with many tears, not to cause you pain, but to let you know the abundant love that I have for you. </a:t>
            </a:r>
          </a:p>
          <a:p>
            <a:pPr algn="r"/>
            <a:r>
              <a:t>(2 Cor. 1:23–2:4)</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2. Letters to and from Corinth"/>
          <p:cNvSpPr txBox="1"/>
          <p:nvPr>
            <p:ph type="title"/>
          </p:nvPr>
        </p:nvSpPr>
        <p:spPr>
          <a:prstGeom prst="rect">
            <a:avLst/>
          </a:prstGeom>
        </p:spPr>
        <p:txBody>
          <a:bodyPr/>
          <a:lstStyle/>
          <a:p>
            <a:pPr/>
            <a:r>
              <a:t>2. Letters to and from Corinth</a:t>
            </a:r>
          </a:p>
        </p:txBody>
      </p:sp>
      <p:sp>
        <p:nvSpPr>
          <p:cNvPr id="183" name="The ‘alpha’ letter from Paul to the Corinthians (1 Cor 5:9 cf. 2 Cor 6:14-7:1?)…"/>
          <p:cNvSpPr txBox="1"/>
          <p:nvPr>
            <p:ph type="body" sz="half" idx="1"/>
          </p:nvPr>
        </p:nvSpPr>
        <p:spPr>
          <a:prstGeom prst="rect">
            <a:avLst/>
          </a:prstGeom>
        </p:spPr>
        <p:txBody>
          <a:bodyPr/>
          <a:lstStyle/>
          <a:p>
            <a:pPr marL="756023" indent="-756023">
              <a:buSzPct val="100000"/>
              <a:buAutoNum type="arabicPeriod" startAt="1"/>
            </a:pPr>
            <a:r>
              <a:t>The ‘alpha’ letter from Paul to the Corinthians (1 Cor 5:9 cf. 2 Cor 6:14-7:1?)</a:t>
            </a:r>
          </a:p>
          <a:p>
            <a:pPr marL="756023" indent="-756023">
              <a:buSzPct val="100000"/>
              <a:buAutoNum type="arabicPeriod" startAt="1"/>
            </a:pPr>
            <a:r>
              <a:t>A response with questions from Corinth (1 Cor 7:1)</a:t>
            </a:r>
          </a:p>
          <a:p>
            <a:pPr marL="756023" indent="-756023">
              <a:buSzPct val="100000"/>
              <a:buAutoNum type="arabicPeriod" startAt="1"/>
            </a:pPr>
            <a:r>
              <a:t>1 Corinthians (written from Ephesus in 54-55 cf. Acts 19)</a:t>
            </a:r>
          </a:p>
          <a:p>
            <a:pPr marL="756023" indent="-756023">
              <a:buSzPct val="100000"/>
              <a:buAutoNum type="arabicPeriod" startAt="1"/>
            </a:pPr>
            <a:r>
              <a:t>A painful or tearful letter written by Paul (2 Cor 2:3-4 cf. 2 Cor 10-13?)</a:t>
            </a:r>
          </a:p>
          <a:p>
            <a:pPr marL="756023" indent="-756023">
              <a:buSzPct val="100000"/>
              <a:buAutoNum type="arabicPeriod" startAt="1"/>
            </a:pPr>
            <a:r>
              <a:t>2 Corinthians</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3. Visitors From and To Corinth"/>
          <p:cNvSpPr txBox="1"/>
          <p:nvPr>
            <p:ph type="title"/>
          </p:nvPr>
        </p:nvSpPr>
        <p:spPr>
          <a:prstGeom prst="rect">
            <a:avLst/>
          </a:prstGeom>
        </p:spPr>
        <p:txBody>
          <a:bodyPr/>
          <a:lstStyle/>
          <a:p>
            <a:pPr/>
            <a:r>
              <a:t>3. Visitors From and To Corinth</a:t>
            </a:r>
          </a:p>
        </p:txBody>
      </p:sp>
      <p:sp>
        <p:nvSpPr>
          <p:cNvPr id="188" name="Somebody must have told Paul about the immorality which prompted him to write the ‘alpha’ letter…"/>
          <p:cNvSpPr txBox="1"/>
          <p:nvPr>
            <p:ph type="body" sz="half" idx="1"/>
          </p:nvPr>
        </p:nvSpPr>
        <p:spPr>
          <a:prstGeom prst="rect">
            <a:avLst/>
          </a:prstGeom>
        </p:spPr>
        <p:txBody>
          <a:bodyPr/>
          <a:lstStyle/>
          <a:p>
            <a:pPr marL="656709" indent="-656709" defTabSz="640794">
              <a:spcBef>
                <a:spcPts val="4600"/>
              </a:spcBef>
              <a:buBlip>
                <a:blip r:embed="rId3"/>
              </a:buBlip>
              <a:defRPr sz="3587"/>
            </a:pPr>
            <a:r>
              <a:t>Somebody must have told Paul about the immorality which prompted him to write the ‘alpha’ letter</a:t>
            </a:r>
          </a:p>
          <a:p>
            <a:pPr marL="656709" indent="-656709" defTabSz="640794">
              <a:spcBef>
                <a:spcPts val="4600"/>
              </a:spcBef>
              <a:buBlip>
                <a:blip r:embed="rId3"/>
              </a:buBlip>
              <a:defRPr sz="3587"/>
            </a:pPr>
            <a:r>
              <a:t>Chloe’s people bring a report of quarrels (1 Cor 1:11)</a:t>
            </a:r>
          </a:p>
          <a:p>
            <a:pPr marL="656709" indent="-656709" defTabSz="640794">
              <a:spcBef>
                <a:spcPts val="4600"/>
              </a:spcBef>
              <a:buBlip>
                <a:blip r:embed="rId3"/>
              </a:buBlip>
              <a:defRPr sz="3587"/>
            </a:pPr>
            <a:r>
              <a:t>Paul sends Timothy (1 Cor 4:17; 16:10)</a:t>
            </a:r>
          </a:p>
          <a:p>
            <a:pPr marL="656709" indent="-656709" defTabSz="640794">
              <a:spcBef>
                <a:spcPts val="4600"/>
              </a:spcBef>
              <a:buBlip>
                <a:blip r:embed="rId3"/>
              </a:buBlip>
              <a:defRPr sz="3587"/>
            </a:pPr>
            <a:r>
              <a:t>1 Cor 5:1: unattributed report about sexual immorality</a:t>
            </a:r>
          </a:p>
          <a:p>
            <a:pPr marL="656709" indent="-656709" defTabSz="640794">
              <a:spcBef>
                <a:spcPts val="4600"/>
              </a:spcBef>
              <a:buBlip>
                <a:blip r:embed="rId3"/>
              </a:buBlip>
              <a:defRPr sz="3587"/>
            </a:pPr>
            <a:r>
              <a:t>1 Cor 11:18 another report about factions</a:t>
            </a:r>
          </a:p>
          <a:p>
            <a:pPr marL="656709" indent="-656709" defTabSz="640794">
              <a:spcBef>
                <a:spcPts val="4600"/>
              </a:spcBef>
              <a:buBlip>
                <a:blip r:embed="rId3"/>
              </a:buBlip>
              <a:defRPr sz="3587"/>
            </a:pPr>
            <a:r>
              <a:t>Paul urges Apollos (and others) to return to Corinth (1 Cor 16:12)</a:t>
            </a:r>
          </a:p>
          <a:p>
            <a:pPr marL="656709" indent="-656709" defTabSz="640794">
              <a:spcBef>
                <a:spcPts val="4600"/>
              </a:spcBef>
              <a:buBlip>
                <a:blip r:embed="rId3"/>
              </a:buBlip>
              <a:defRPr sz="3587"/>
            </a:pPr>
            <a:r>
              <a:t>Stephanas, Fortunatus and Achaicus (16:15-18)</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Summary: Paul and Corinth"/>
          <p:cNvSpPr txBox="1"/>
          <p:nvPr>
            <p:ph type="title"/>
          </p:nvPr>
        </p:nvSpPr>
        <p:spPr>
          <a:prstGeom prst="rect">
            <a:avLst/>
          </a:prstGeom>
        </p:spPr>
        <p:txBody>
          <a:bodyPr/>
          <a:lstStyle/>
          <a:p>
            <a:pPr/>
            <a:r>
              <a:t>Summary: Paul and Corinth</a:t>
            </a:r>
          </a:p>
        </p:txBody>
      </p:sp>
      <p:sp>
        <p:nvSpPr>
          <p:cNvPr id="193" name="Paul had a very busy relationship with Corinth!…"/>
          <p:cNvSpPr txBox="1"/>
          <p:nvPr>
            <p:ph type="body" sz="half" idx="1"/>
          </p:nvPr>
        </p:nvSpPr>
        <p:spPr>
          <a:prstGeom prst="rect">
            <a:avLst/>
          </a:prstGeom>
        </p:spPr>
        <p:txBody>
          <a:bodyPr/>
          <a:lstStyle/>
          <a:p>
            <a:pPr>
              <a:buBlip>
                <a:blip r:embed="rId3"/>
              </a:buBlip>
            </a:pPr>
            <a:r>
              <a:t>Paul had a very busy relationship with Corinth!</a:t>
            </a:r>
          </a:p>
          <a:p>
            <a:pPr>
              <a:buBlip>
                <a:blip r:embed="rId3"/>
              </a:buBlip>
            </a:pPr>
            <a:r>
              <a:t>Acts does not reveal the full extent of Paul’s relationship with Corinth</a:t>
            </a:r>
          </a:p>
          <a:p>
            <a:pPr>
              <a:buBlip>
                <a:blip r:embed="rId3"/>
              </a:buBlip>
            </a:pPr>
            <a:r>
              <a:t>Lots of visits, including more by Paul, and letters passing back and forth</a:t>
            </a:r>
          </a:p>
          <a:p>
            <a:pPr>
              <a:buBlip>
                <a:blip r:embed="rId3"/>
              </a:buBlip>
            </a:pPr>
            <a:r>
              <a:t>Reveals much about Paul’s pastoral side</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Corinth"/>
          <p:cNvSpPr txBox="1"/>
          <p:nvPr>
            <p:ph type="title"/>
          </p:nvPr>
        </p:nvSpPr>
        <p:spPr>
          <a:prstGeom prst="rect">
            <a:avLst/>
          </a:prstGeom>
        </p:spPr>
        <p:txBody>
          <a:bodyPr/>
          <a:lstStyle/>
          <a:p>
            <a:pPr/>
            <a:r>
              <a:t>Corinth</a:t>
            </a:r>
          </a:p>
        </p:txBody>
      </p:sp>
      <p:sp>
        <p:nvSpPr>
          <p:cNvPr id="198" name="Corinth was a wealthy Roman colony…"/>
          <p:cNvSpPr txBox="1"/>
          <p:nvPr>
            <p:ph type="body" sz="half" idx="1"/>
          </p:nvPr>
        </p:nvSpPr>
        <p:spPr>
          <a:prstGeom prst="rect">
            <a:avLst/>
          </a:prstGeom>
        </p:spPr>
        <p:txBody>
          <a:bodyPr/>
          <a:lstStyle/>
          <a:p>
            <a:pPr marL="698806" indent="-698806" defTabSz="681870">
              <a:spcBef>
                <a:spcPts val="4900"/>
              </a:spcBef>
              <a:buBlip>
                <a:blip r:embed="rId3"/>
              </a:buBlip>
              <a:defRPr sz="3818"/>
            </a:pPr>
            <a:r>
              <a:t>Corinth was a wealthy Roman colony</a:t>
            </a:r>
          </a:p>
          <a:p>
            <a:pPr marL="698806" indent="-698806" defTabSz="681870">
              <a:spcBef>
                <a:spcPts val="4900"/>
              </a:spcBef>
              <a:buBlip>
                <a:blip r:embed="rId3"/>
              </a:buBlip>
              <a:defRPr sz="3818"/>
            </a:pPr>
            <a:r>
              <a:t>Destroyed by the Romans in 146BC</a:t>
            </a:r>
          </a:p>
          <a:p>
            <a:pPr marL="698806" indent="-698806" defTabSz="681870">
              <a:spcBef>
                <a:spcPts val="4900"/>
              </a:spcBef>
              <a:buBlip>
                <a:blip r:embed="rId3"/>
              </a:buBlip>
              <a:defRPr sz="3818"/>
            </a:pPr>
            <a:r>
              <a:t>Re-built by Julius Caesar in 44BC</a:t>
            </a:r>
          </a:p>
          <a:p>
            <a:pPr marL="698806" indent="-698806" defTabSz="681870">
              <a:spcBef>
                <a:spcPts val="4900"/>
              </a:spcBef>
              <a:buBlip>
                <a:blip r:embed="rId3"/>
              </a:buBlip>
              <a:defRPr sz="3818"/>
            </a:pPr>
            <a:r>
              <a:t>Capital of Achaia and seat of the governor</a:t>
            </a:r>
          </a:p>
          <a:p>
            <a:pPr marL="698806" indent="-698806" defTabSz="681870">
              <a:spcBef>
                <a:spcPts val="4900"/>
              </a:spcBef>
              <a:buBlip>
                <a:blip r:embed="rId3"/>
              </a:buBlip>
              <a:defRPr sz="3818"/>
            </a:pPr>
            <a:r>
              <a:t>Temple to Aphrodite on the Acrocorinth (height 574m)</a:t>
            </a:r>
          </a:p>
          <a:p>
            <a:pPr lvl="1" marL="1016896" indent="-584715" defTabSz="681870">
              <a:spcBef>
                <a:spcPts val="4900"/>
              </a:spcBef>
              <a:buSzPct val="125000"/>
              <a:buChar char="•"/>
              <a:defRPr sz="3818"/>
            </a:pPr>
            <a:r>
              <a:t>Pre-Christian era: 1000 priest(ess)-prostitutes</a:t>
            </a:r>
          </a:p>
          <a:p>
            <a:pPr marL="698806" indent="-698806" defTabSz="681870">
              <a:spcBef>
                <a:spcPts val="4900"/>
              </a:spcBef>
              <a:buBlip>
                <a:blip r:embed="rId3"/>
              </a:buBlip>
              <a:defRPr sz="3818"/>
            </a:pPr>
            <a:r>
              <a:t>Two ports (see above point!)</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04" name="Image Gallery"/>
          <p:cNvGrpSpPr/>
          <p:nvPr/>
        </p:nvGrpSpPr>
        <p:grpSpPr>
          <a:xfrm>
            <a:off x="4091857" y="773274"/>
            <a:ext cx="16200286" cy="12861338"/>
            <a:chOff x="0" y="0"/>
            <a:chExt cx="16200285" cy="12861337"/>
          </a:xfrm>
        </p:grpSpPr>
        <p:pic>
          <p:nvPicPr>
            <p:cNvPr id="202" name="Corinth Annotated.jpg" descr="Corinth Annotated.jpg"/>
            <p:cNvPicPr>
              <a:picLocks noChangeAspect="1"/>
            </p:cNvPicPr>
            <p:nvPr/>
          </p:nvPicPr>
          <p:blipFill>
            <a:blip r:embed="rId3">
              <a:extLst/>
            </a:blip>
            <a:srcRect l="0" t="35" r="0" b="35"/>
            <a:stretch>
              <a:fillRect/>
            </a:stretch>
          </p:blipFill>
          <p:spPr>
            <a:xfrm>
              <a:off x="0" y="0"/>
              <a:ext cx="16200286" cy="12210895"/>
            </a:xfrm>
            <a:prstGeom prst="rect">
              <a:avLst/>
            </a:prstGeom>
            <a:ln w="12700" cap="flat">
              <a:noFill/>
              <a:miter lim="400000"/>
            </a:ln>
            <a:effectLst/>
          </p:spPr>
        </p:pic>
        <p:sp>
          <p:nvSpPr>
            <p:cNvPr id="203" name="Caption"/>
            <p:cNvSpPr/>
            <p:nvPr/>
          </p:nvSpPr>
          <p:spPr>
            <a:xfrm>
              <a:off x="0" y="12287094"/>
              <a:ext cx="16200286" cy="5742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defRPr sz="2800"/>
              </a:lvl1pPr>
            </a:lstStyle>
            <a:p>
              <a:pPr/>
              <a:r>
                <a:t>Caption</a:t>
              </a:r>
            </a:p>
          </p:txBody>
        </p:sp>
      </p:gr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Structure"/>
          <p:cNvSpPr txBox="1"/>
          <p:nvPr>
            <p:ph type="title"/>
          </p:nvPr>
        </p:nvSpPr>
        <p:spPr>
          <a:prstGeom prst="rect">
            <a:avLst/>
          </a:prstGeom>
        </p:spPr>
        <p:txBody>
          <a:bodyPr/>
          <a:lstStyle/>
          <a:p>
            <a:pPr/>
            <a:r>
              <a:t>Structure</a:t>
            </a:r>
          </a:p>
        </p:txBody>
      </p:sp>
      <p:sp>
        <p:nvSpPr>
          <p:cNvPr id="209" name="Introduction (1:1-9)…"/>
          <p:cNvSpPr txBox="1"/>
          <p:nvPr>
            <p:ph type="body" sz="half" idx="1"/>
          </p:nvPr>
        </p:nvSpPr>
        <p:spPr>
          <a:prstGeom prst="rect">
            <a:avLst/>
          </a:prstGeom>
        </p:spPr>
        <p:txBody>
          <a:bodyPr/>
          <a:lstStyle/>
          <a:p>
            <a:pPr marL="551897" indent="-551897" defTabSz="599717">
              <a:spcBef>
                <a:spcPts val="4300"/>
              </a:spcBef>
              <a:buSzPct val="100000"/>
              <a:buAutoNum type="arabicPeriod" startAt="1"/>
              <a:defRPr sz="3358"/>
            </a:pPr>
            <a:r>
              <a:t>Introduction (1:1-9)</a:t>
            </a:r>
          </a:p>
          <a:p>
            <a:pPr lvl="1" marL="959821" indent="-551897" defTabSz="599717">
              <a:spcBef>
                <a:spcPts val="4300"/>
              </a:spcBef>
              <a:buSzPct val="100000"/>
              <a:buAutoNum type="alphaUcPeriod" startAt="1"/>
              <a:defRPr sz="3358"/>
            </a:pPr>
            <a:r>
              <a:t>Greetings</a:t>
            </a:r>
          </a:p>
          <a:p>
            <a:pPr lvl="1" marL="959821" indent="-551897" defTabSz="599717">
              <a:spcBef>
                <a:spcPts val="4300"/>
              </a:spcBef>
              <a:buSzPct val="100000"/>
              <a:buAutoNum type="alphaUcPeriod" startAt="1"/>
              <a:defRPr sz="3358"/>
            </a:pPr>
            <a:r>
              <a:t>Thanksgiving</a:t>
            </a:r>
          </a:p>
          <a:p>
            <a:pPr marL="551897" indent="-551897" defTabSz="599717">
              <a:spcBef>
                <a:spcPts val="4300"/>
              </a:spcBef>
              <a:buSzPct val="100000"/>
              <a:buAutoNum type="arabicPeriod" startAt="1"/>
              <a:defRPr sz="3358"/>
            </a:pPr>
            <a:r>
              <a:t>Report from Chloe’s people (1:10-6:20) </a:t>
            </a:r>
          </a:p>
          <a:p>
            <a:pPr lvl="1" marL="959821" indent="-551897" defTabSz="599717">
              <a:spcBef>
                <a:spcPts val="4300"/>
              </a:spcBef>
              <a:buSzPct val="100000"/>
              <a:buAutoNum type="alphaUcPeriod" startAt="3"/>
              <a:defRPr sz="3358"/>
            </a:pPr>
            <a:r>
              <a:t>Divisions</a:t>
            </a:r>
          </a:p>
          <a:p>
            <a:pPr lvl="1" marL="959821" indent="-551897" defTabSz="599717">
              <a:spcBef>
                <a:spcPts val="4300"/>
              </a:spcBef>
              <a:buSzPct val="100000"/>
              <a:buAutoNum type="alphaUcPeriod" startAt="3"/>
              <a:defRPr sz="3358"/>
            </a:pPr>
            <a:r>
              <a:t>Incest</a:t>
            </a:r>
          </a:p>
          <a:p>
            <a:pPr lvl="1" marL="959821" indent="-551897" defTabSz="599717">
              <a:spcBef>
                <a:spcPts val="4300"/>
              </a:spcBef>
              <a:buSzPct val="100000"/>
              <a:buAutoNum type="alphaUcPeriod" startAt="3"/>
              <a:defRPr sz="3358"/>
            </a:pPr>
            <a:r>
              <a:t>Lawsuits</a:t>
            </a:r>
          </a:p>
          <a:p>
            <a:pPr lvl="1" marL="959821" indent="-551897" defTabSz="599717">
              <a:spcBef>
                <a:spcPts val="4300"/>
              </a:spcBef>
              <a:buSzPct val="100000"/>
              <a:buAutoNum type="alphaUcPeriod" startAt="3"/>
              <a:defRPr sz="3358"/>
            </a:pPr>
            <a:r>
              <a:t>Sexual immorality</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Concerning Matters About Which You Wrote (7:1-16:4)…"/>
          <p:cNvSpPr txBox="1"/>
          <p:nvPr>
            <p:ph type="body" idx="1"/>
          </p:nvPr>
        </p:nvSpPr>
        <p:spPr>
          <a:prstGeom prst="rect">
            <a:avLst/>
          </a:prstGeom>
        </p:spPr>
        <p:txBody>
          <a:bodyPr/>
          <a:lstStyle/>
          <a:p>
            <a:pPr marL="612379" indent="-612379" defTabSz="665440">
              <a:spcBef>
                <a:spcPts val="4700"/>
              </a:spcBef>
              <a:buSzPct val="100000"/>
              <a:buAutoNum type="arabicPeriod" startAt="3"/>
              <a:defRPr sz="3725"/>
            </a:pPr>
            <a:r>
              <a:t>Concerning Matters About Which You Wrote (7:1-16:4)</a:t>
            </a:r>
          </a:p>
          <a:p>
            <a:pPr lvl="1" marL="1065007" indent="-612379" defTabSz="665440">
              <a:spcBef>
                <a:spcPts val="4700"/>
              </a:spcBef>
              <a:buSzPct val="100000"/>
              <a:buAutoNum type="alphaUcPeriod" startAt="1"/>
              <a:defRPr sz="3725"/>
            </a:pPr>
            <a:r>
              <a:t>Marriage</a:t>
            </a:r>
          </a:p>
          <a:p>
            <a:pPr lvl="1" marL="1065007" indent="-612379" defTabSz="665440">
              <a:spcBef>
                <a:spcPts val="4700"/>
              </a:spcBef>
              <a:buSzPct val="100000"/>
              <a:buAutoNum type="alphaUcPeriod" startAt="1"/>
              <a:defRPr sz="3725"/>
            </a:pPr>
            <a:r>
              <a:t>Food and Idols</a:t>
            </a:r>
          </a:p>
          <a:p>
            <a:pPr lvl="1" marL="1065007" indent="-612379" defTabSz="665440">
              <a:spcBef>
                <a:spcPts val="4700"/>
              </a:spcBef>
              <a:buSzPct val="100000"/>
              <a:buAutoNum type="alphaUcPeriod" startAt="1"/>
              <a:defRPr sz="3725"/>
            </a:pPr>
            <a:r>
              <a:t>Worship </a:t>
            </a:r>
          </a:p>
          <a:p>
            <a:pPr lvl="1" marL="1065007" indent="-612379" defTabSz="665440">
              <a:spcBef>
                <a:spcPts val="4700"/>
              </a:spcBef>
              <a:buSzPct val="100000"/>
              <a:buAutoNum type="alphaUcPeriod" startAt="1"/>
              <a:defRPr sz="3725"/>
            </a:pPr>
            <a:r>
              <a:t>Resurrection</a:t>
            </a:r>
          </a:p>
          <a:p>
            <a:pPr lvl="1" marL="1065007" indent="-612379" defTabSz="665440">
              <a:spcBef>
                <a:spcPts val="4700"/>
              </a:spcBef>
              <a:buSzPct val="100000"/>
              <a:buAutoNum type="alphaUcPeriod" startAt="1"/>
              <a:defRPr sz="3725"/>
            </a:pPr>
            <a:r>
              <a:t>The Collection for Jerusalem</a:t>
            </a:r>
          </a:p>
          <a:p>
            <a:pPr marL="612379" indent="-612379" defTabSz="665440">
              <a:spcBef>
                <a:spcPts val="4700"/>
              </a:spcBef>
              <a:buSzPct val="100000"/>
              <a:buAutoNum type="arabicPeriod" startAt="3"/>
              <a:defRPr sz="3725"/>
            </a:pPr>
            <a:r>
              <a:t>Conclusion (16:5-24)</a:t>
            </a:r>
          </a:p>
          <a:p>
            <a:pPr lvl="1" marL="1065007" indent="-612379" defTabSz="665440">
              <a:spcBef>
                <a:spcPts val="4700"/>
              </a:spcBef>
              <a:buSzPct val="100000"/>
              <a:buAutoNum type="alphaUcPeriod" startAt="1"/>
              <a:defRPr sz="3725"/>
            </a:pPr>
            <a:r>
              <a:t>Travel Plans</a:t>
            </a:r>
          </a:p>
          <a:p>
            <a:pPr lvl="1" marL="1065007" indent="-612379" defTabSz="665440">
              <a:spcBef>
                <a:spcPts val="4700"/>
              </a:spcBef>
              <a:buSzPct val="100000"/>
              <a:buAutoNum type="alphaUcPeriod" startAt="1"/>
              <a:defRPr sz="3725"/>
            </a:pPr>
            <a:r>
              <a:t>Greetings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Romans Recap"/>
          <p:cNvSpPr txBox="1"/>
          <p:nvPr>
            <p:ph type="title"/>
          </p:nvPr>
        </p:nvSpPr>
        <p:spPr>
          <a:prstGeom prst="rect">
            <a:avLst/>
          </a:prstGeom>
        </p:spPr>
        <p:txBody>
          <a:bodyPr/>
          <a:lstStyle/>
          <a:p>
            <a:pPr/>
            <a:r>
              <a:t>Romans Recap</a:t>
            </a:r>
          </a:p>
        </p:txBody>
      </p:sp>
      <p:sp>
        <p:nvSpPr>
          <p:cNvPr id="146" name="Paul’s longest letter…"/>
          <p:cNvSpPr txBox="1"/>
          <p:nvPr>
            <p:ph type="body" sz="half" idx="1"/>
          </p:nvPr>
        </p:nvSpPr>
        <p:spPr>
          <a:prstGeom prst="rect">
            <a:avLst/>
          </a:prstGeom>
        </p:spPr>
        <p:txBody>
          <a:bodyPr/>
          <a:lstStyle/>
          <a:p>
            <a:pPr>
              <a:buBlip>
                <a:blip r:embed="rId2"/>
              </a:buBlip>
            </a:pPr>
            <a:r>
              <a:t>Paul’s longest letter</a:t>
            </a:r>
          </a:p>
          <a:p>
            <a:pPr>
              <a:buBlip>
                <a:blip r:embed="rId2"/>
              </a:buBlip>
            </a:pPr>
            <a:r>
              <a:t>Addressed to a church(es) he hasn’t founded or visited</a:t>
            </a:r>
          </a:p>
          <a:p>
            <a:pPr>
              <a:buBlip>
                <a:blip r:embed="rId2"/>
              </a:buBlip>
            </a:pPr>
            <a:r>
              <a:t>Most ‘systematic’ exposition of the Gospel</a:t>
            </a:r>
          </a:p>
          <a:p>
            <a:pPr>
              <a:buBlip>
                <a:blip r:embed="rId2"/>
              </a:buBlip>
            </a:pPr>
            <a:r>
              <a:t>Purpose: mainly to establish a new missionary base on Paul’s way west (final destination: Spain)</a:t>
            </a:r>
          </a:p>
          <a:p>
            <a:pPr>
              <a:buBlip>
                <a:blip r:embed="rId2"/>
              </a:buBlip>
            </a:pPr>
            <a:r>
              <a:t>Rhetoric: heavy use of ‘diatribe’ and qal vahomer</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On Authorship"/>
          <p:cNvSpPr txBox="1"/>
          <p:nvPr>
            <p:ph type="title"/>
          </p:nvPr>
        </p:nvSpPr>
        <p:spPr>
          <a:prstGeom prst="rect">
            <a:avLst/>
          </a:prstGeom>
        </p:spPr>
        <p:txBody>
          <a:bodyPr/>
          <a:lstStyle/>
          <a:p>
            <a:pPr/>
            <a:r>
              <a:t>On Authorship</a:t>
            </a:r>
          </a:p>
        </p:txBody>
      </p:sp>
      <p:sp>
        <p:nvSpPr>
          <p:cNvPr id="216" name="Paul, called to be an apostle of Christ Jesus by the will of God, and our brother Sosthenes…"/>
          <p:cNvSpPr txBox="1"/>
          <p:nvPr/>
        </p:nvSpPr>
        <p:spPr>
          <a:xfrm>
            <a:off x="3865717" y="5614708"/>
            <a:ext cx="16652566" cy="2486584"/>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r>
              <a:t>Paul, called to be an apostle of Christ Jesus by the will of God, and our brother Sosthenes</a:t>
            </a:r>
          </a:p>
          <a:p>
            <a:pPr algn="r"/>
            <a:r>
              <a:t>(1 Cor. 1:1)</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Chs.1-4…"/>
          <p:cNvSpPr txBox="1"/>
          <p:nvPr>
            <p:ph type="title"/>
          </p:nvPr>
        </p:nvSpPr>
        <p:spPr>
          <a:prstGeom prst="rect">
            <a:avLst/>
          </a:prstGeom>
        </p:spPr>
        <p:txBody>
          <a:bodyPr/>
          <a:lstStyle/>
          <a:p>
            <a:pPr defTabSz="706516">
              <a:defRPr spc="-154" sz="7740"/>
            </a:pPr>
            <a:r>
              <a:t>Chs.1-4 </a:t>
            </a:r>
          </a:p>
          <a:p>
            <a:pPr defTabSz="706516">
              <a:defRPr spc="-154" sz="7740"/>
            </a:pPr>
            <a:r>
              <a:t>Factions, Foolishness and Wisdom</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Thanksgiving"/>
          <p:cNvSpPr txBox="1"/>
          <p:nvPr>
            <p:ph type="title"/>
          </p:nvPr>
        </p:nvSpPr>
        <p:spPr>
          <a:prstGeom prst="rect">
            <a:avLst/>
          </a:prstGeom>
        </p:spPr>
        <p:txBody>
          <a:bodyPr/>
          <a:lstStyle/>
          <a:p>
            <a:pPr/>
            <a:r>
              <a:t>Thanksgiving</a:t>
            </a:r>
          </a:p>
        </p:txBody>
      </p:sp>
      <p:sp>
        <p:nvSpPr>
          <p:cNvPr id="223" name="I give thanks to my God always for you because of the grace of God that has been given you in Christ Jesus, for in every way you have been enriched in him, in speech and knowledge of every kind— just as the testimony of Christ has been strengthened among"/>
          <p:cNvSpPr txBox="1"/>
          <p:nvPr/>
        </p:nvSpPr>
        <p:spPr>
          <a:xfrm>
            <a:off x="2214945" y="4747200"/>
            <a:ext cx="19987183" cy="721098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just"/>
            <a:lvl2pPr algn="r"/>
          </a:lstStyle>
          <a:p>
            <a:pPr/>
            <a:r>
              <a:t>I give thanks to my God always for you because of the grace of God that has been given you in Christ Jesus, for in every way you have been enriched in him, in speech and knowledge of every kind— just as the testimony of Christ has been strengthened among you— so that you are not lacking in any spiritual gift as you wait for the revealing of our Lord Jesus Christ. He will also strengthen you to the end, so that you may be blameless on the day of our Lord Jesus Christ. God is faithful; by him you were called into the fellowship of his Son, Jesus Christ our Lord. </a:t>
            </a:r>
          </a:p>
          <a:p>
            <a:pPr lvl="1"/>
            <a:r>
              <a:t>(1 Cor. 1:4–9)</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 name="The Report: Factions"/>
          <p:cNvSpPr txBox="1"/>
          <p:nvPr>
            <p:ph type="title"/>
          </p:nvPr>
        </p:nvSpPr>
        <p:spPr>
          <a:prstGeom prst="rect">
            <a:avLst/>
          </a:prstGeom>
        </p:spPr>
        <p:txBody>
          <a:bodyPr/>
          <a:lstStyle/>
          <a:p>
            <a:pPr/>
            <a:r>
              <a:t>The Report: Factions</a:t>
            </a:r>
          </a:p>
        </p:txBody>
      </p:sp>
      <p:sp>
        <p:nvSpPr>
          <p:cNvPr id="228" name="Now I appeal to you, brothers and sisters, by the name of our Lord Jesus Christ, that all of you be in agreement and that there be no divisions among you, but that you be united in the same mind and the same purpose. For it has been reported to me by Chl"/>
          <p:cNvSpPr txBox="1"/>
          <p:nvPr/>
        </p:nvSpPr>
        <p:spPr>
          <a:xfrm>
            <a:off x="1920322" y="4362292"/>
            <a:ext cx="20576428" cy="563618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just"/>
            <a:r>
              <a:t>Now I appeal to you, brothers and sisters, by the name of our Lord Jesus Christ, that all of you be in agreement and that there be no divisions among you, but that you be united in the same mind and the same purpose. For it has been reported to me by Chloe’s people that there are quarrels among you, my brothers and sisters. What I mean is that each of you says, “I belong to Paul,” or “I belong to Apollos,” or “I belong to Cephas,” or “I belong to Christ.” </a:t>
            </a:r>
          </a:p>
          <a:p>
            <a:pPr algn="r"/>
            <a:r>
              <a:t>(1 Cor. 1:10–12)</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0" name="Cause or Nature of the Factions?"/>
          <p:cNvSpPr txBox="1"/>
          <p:nvPr>
            <p:ph type="title"/>
          </p:nvPr>
        </p:nvSpPr>
        <p:spPr>
          <a:prstGeom prst="rect">
            <a:avLst/>
          </a:prstGeom>
        </p:spPr>
        <p:txBody>
          <a:bodyPr/>
          <a:lstStyle/>
          <a:p>
            <a:pPr/>
            <a:r>
              <a:t>Cause or Nature of the Factions?</a:t>
            </a:r>
          </a:p>
        </p:txBody>
      </p:sp>
      <p:sp>
        <p:nvSpPr>
          <p:cNvPr id="231" name="Theology?…"/>
          <p:cNvSpPr txBox="1"/>
          <p:nvPr>
            <p:ph type="body" sz="half" idx="1"/>
          </p:nvPr>
        </p:nvSpPr>
        <p:spPr>
          <a:prstGeom prst="rect">
            <a:avLst/>
          </a:prstGeom>
        </p:spPr>
        <p:txBody>
          <a:bodyPr/>
          <a:lstStyle/>
          <a:p>
            <a:pPr>
              <a:buBlip>
                <a:blip r:embed="rId2"/>
              </a:buBlip>
            </a:pPr>
            <a:r>
              <a:t>Theology? </a:t>
            </a:r>
          </a:p>
          <a:p>
            <a:pPr>
              <a:buBlip>
                <a:blip r:embed="rId2"/>
              </a:buBlip>
            </a:pPr>
            <a:r>
              <a:t>Sociology? </a:t>
            </a:r>
          </a:p>
          <a:p>
            <a:pPr>
              <a:buBlip>
                <a:blip r:embed="rId2"/>
              </a:buBlip>
            </a:pPr>
            <a:r>
              <a:t>Who they were baptised by? (see v.15)</a:t>
            </a:r>
          </a:p>
          <a:p>
            <a:pPr>
              <a:buBlip>
                <a:blip r:embed="rId2"/>
              </a:buBlip>
            </a:pPr>
            <a:r>
              <a:t>General tribalism!?</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3" name="The Cross of Christ: Foolishness and Power"/>
          <p:cNvSpPr txBox="1"/>
          <p:nvPr>
            <p:ph type="title"/>
          </p:nvPr>
        </p:nvSpPr>
        <p:spPr>
          <a:prstGeom prst="rect">
            <a:avLst/>
          </a:prstGeom>
        </p:spPr>
        <p:txBody>
          <a:bodyPr/>
          <a:lstStyle/>
          <a:p>
            <a:pPr/>
            <a:r>
              <a:t>The Cross of Christ: Foolishness and Power</a:t>
            </a:r>
          </a:p>
        </p:txBody>
      </p:sp>
      <p:sp>
        <p:nvSpPr>
          <p:cNvPr id="234" name="For Christ did not send me to baptize but to proclaim the gospel, and not with eloquent wisdom, so that the cross of Christ might not be emptied of its power. For the message about the cross is foolishness to those who are perishing, but to us who are be"/>
          <p:cNvSpPr txBox="1"/>
          <p:nvPr/>
        </p:nvSpPr>
        <p:spPr>
          <a:xfrm>
            <a:off x="1598918" y="4125452"/>
            <a:ext cx="21186165" cy="887753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just">
              <a:defRPr sz="4400"/>
            </a:pPr>
            <a:r>
              <a:t>For Christ did not send me to baptize but to proclaim the gospel, and not with eloquent wisdom, so that the cross of Christ might not be emptied of its power. For the message about the cross is foolishness to those who are perishing, but to us who are being saved it is the power of God. For it is written, “I will destroy the wisdom of the wise, and the discernment of the discerning I will thwart.” Where is the one who is wise? Where is the scribe? Where is the debater of this age? Has not God made foolish the wisdom of the world? For since, in the wisdom of God, the world did not know God through wisdom, God decided, through the foolishness of our proclamation, to save those who believe. For Jews demand signs and Greeks desire wisdom, but we proclaim Christ crucified, a stumbling block to Jews and foolishness to Gentiles, but to those who are the called, both Jews and Greeks, Christ the power of God and the wisdom of God. For God’s foolishness is wiser than human wisdom, and God’s weakness is stronger than human strength. </a:t>
            </a:r>
          </a:p>
          <a:p>
            <a:pPr algn="r">
              <a:defRPr sz="4400"/>
            </a:pPr>
            <a:r>
              <a:t>(1 Cor. 1:17–25)</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8" name="Look at Yourselves!"/>
          <p:cNvSpPr txBox="1"/>
          <p:nvPr>
            <p:ph type="title"/>
          </p:nvPr>
        </p:nvSpPr>
        <p:spPr>
          <a:prstGeom prst="rect">
            <a:avLst/>
          </a:prstGeom>
        </p:spPr>
        <p:txBody>
          <a:bodyPr/>
          <a:lstStyle/>
          <a:p>
            <a:pPr/>
            <a:r>
              <a:t>Look at Yourselves! </a:t>
            </a:r>
          </a:p>
        </p:txBody>
      </p:sp>
      <p:sp>
        <p:nvSpPr>
          <p:cNvPr id="239" name="Paul points to the Corinthians themselves to back up his point: if God really valued ‘wisdom’ and ‘power’, why did He call you?!…"/>
          <p:cNvSpPr txBox="1"/>
          <p:nvPr>
            <p:ph type="body" sz="half" idx="1"/>
          </p:nvPr>
        </p:nvSpPr>
        <p:spPr>
          <a:prstGeom prst="rect">
            <a:avLst/>
          </a:prstGeom>
        </p:spPr>
        <p:txBody>
          <a:bodyPr/>
          <a:lstStyle/>
          <a:p>
            <a:pPr marL="782999" indent="-782999" defTabSz="764024">
              <a:spcBef>
                <a:spcPts val="5400"/>
              </a:spcBef>
              <a:buBlip>
                <a:blip r:embed="rId3"/>
              </a:buBlip>
              <a:defRPr sz="4278"/>
            </a:pPr>
            <a:r>
              <a:t>Paul points to the Corinthians themselves to back up his point: if God really valued ‘wisdom’ and ‘power’, why did He call you?!</a:t>
            </a:r>
          </a:p>
          <a:p>
            <a:pPr marL="655163" indent="-655163" defTabSz="764024">
              <a:spcBef>
                <a:spcPts val="5400"/>
              </a:spcBef>
              <a:buSzPct val="125000"/>
              <a:buChar char="•"/>
              <a:defRPr sz="4278"/>
            </a:pPr>
            <a:r>
              <a:t>“Consider your own call, brothers and sisters: not many of you were wise by human standards, not many were powerful, not many were of noble birth. But God chose what is foolish in the world to shame the wise; God chose what is weak in the world to shame the strong; God chose what is low and despised in the world, things that are not, to reduce to nothing things that are, so that no one might boast in the presence of God.”  (1 Cor. 1:26–29)</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3" name="Then Look at Me!"/>
          <p:cNvSpPr txBox="1"/>
          <p:nvPr>
            <p:ph type="title"/>
          </p:nvPr>
        </p:nvSpPr>
        <p:spPr>
          <a:prstGeom prst="rect">
            <a:avLst/>
          </a:prstGeom>
        </p:spPr>
        <p:txBody>
          <a:bodyPr/>
          <a:lstStyle/>
          <a:p>
            <a:pPr/>
            <a:r>
              <a:t>Then Look at Me!</a:t>
            </a:r>
          </a:p>
        </p:txBody>
      </p:sp>
      <p:sp>
        <p:nvSpPr>
          <p:cNvPr id="244" name="Paul’s turns now to himself: when came preaching, was he ‘powerful’? Did he use ‘wisdom’?…"/>
          <p:cNvSpPr txBox="1"/>
          <p:nvPr>
            <p:ph type="body" sz="half" idx="1"/>
          </p:nvPr>
        </p:nvSpPr>
        <p:spPr>
          <a:prstGeom prst="rect">
            <a:avLst/>
          </a:prstGeom>
        </p:spPr>
        <p:txBody>
          <a:bodyPr/>
          <a:lstStyle/>
          <a:p>
            <a:pPr marL="782999" indent="-782999" defTabSz="764024">
              <a:spcBef>
                <a:spcPts val="5400"/>
              </a:spcBef>
              <a:buBlip>
                <a:blip r:embed="rId3"/>
              </a:buBlip>
              <a:defRPr sz="4278"/>
            </a:pPr>
            <a:r>
              <a:t>Paul’s turns now to himself: when came preaching, was he ‘powerful’? Did he use ‘wisdom’? </a:t>
            </a:r>
          </a:p>
          <a:p>
            <a:pPr marL="655163" indent="-655163" defTabSz="764024">
              <a:spcBef>
                <a:spcPts val="5400"/>
              </a:spcBef>
              <a:buSzPct val="125000"/>
              <a:buChar char="•"/>
              <a:defRPr sz="4278"/>
            </a:pPr>
            <a:r>
              <a:t>When I came to you, brothers and sisters, I did not come proclaiming the mystery of God to you in lofty words or wisdom. For I decided to know nothing among you except Jesus Christ, and him crucified. And I came to you in weakness and in fear and in much trembling. My speech and my proclamation were not with plausible words of wisdom, but with a demonstration of the Spirit and of power, so that your faith might rest not on human wisdom but on the power of God. (1 Cor. 2:1–5)</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Earthly vs Spiritual Wisdom"/>
          <p:cNvSpPr txBox="1"/>
          <p:nvPr>
            <p:ph type="title"/>
          </p:nvPr>
        </p:nvSpPr>
        <p:spPr>
          <a:prstGeom prst="rect">
            <a:avLst/>
          </a:prstGeom>
        </p:spPr>
        <p:txBody>
          <a:bodyPr/>
          <a:lstStyle/>
          <a:p>
            <a:pPr/>
            <a:r>
              <a:t>Earthly vs Spiritual Wisdom</a:t>
            </a:r>
          </a:p>
        </p:txBody>
      </p:sp>
      <p:sp>
        <p:nvSpPr>
          <p:cNvPr id="249" name="Yet among the mature we do speak wisdom, though it is not a wisdom of this age or of the rulers of this age, who are doomed to perish. But we speak God’s wisdom, secret and hidden, which God decreed before the ages for our glory…these things God has reve"/>
          <p:cNvSpPr txBox="1"/>
          <p:nvPr/>
        </p:nvSpPr>
        <p:spPr>
          <a:xfrm>
            <a:off x="2491537" y="4125452"/>
            <a:ext cx="19433999" cy="878578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just"/>
          </a:lstStyle>
          <a:p>
            <a:pPr/>
            <a:r>
              <a:t>Yet among the mature we do speak wisdom, though it is not a wisdom of this age or of the rulers of this age, who are doomed to perish. But we speak God’s wisdom, secret and hidden, which God decreed before the ages for our glory…these things God has revealed to us through the Spirit…Now we have received not the spirit of the world, but the Spirit that is from God, so that we may understand the gifts bestowed on us by God. And we speak of these things in words not taught by human wisdom but taught by the Spirit, interpreting spiritual things to those who are spiritual. Those who are unspiritual do not receive the gifts of God’s Spirit, for they are foolishness to them, and they are unable to understand them because they are spiritually discerned. (1 Cor 2:6-14)</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 name="Back to the Problem of Factionalism: Immaturity"/>
          <p:cNvSpPr txBox="1"/>
          <p:nvPr>
            <p:ph type="title"/>
          </p:nvPr>
        </p:nvSpPr>
        <p:spPr>
          <a:prstGeom prst="rect">
            <a:avLst/>
          </a:prstGeom>
        </p:spPr>
        <p:txBody>
          <a:bodyPr/>
          <a:lstStyle/>
          <a:p>
            <a:pPr/>
            <a:r>
              <a:t>Back to the Problem of Factionalism: Immaturity</a:t>
            </a:r>
          </a:p>
        </p:txBody>
      </p:sp>
      <p:sp>
        <p:nvSpPr>
          <p:cNvPr id="254" name="And so, brothers and sisters, I could not speak to you as spiritual people, but rather as people of the flesh, as infants in Christ. I fed you with milk, not solid food, for you were not ready for solid food. Even now you are still not ready, for you are"/>
          <p:cNvSpPr txBox="1"/>
          <p:nvPr/>
        </p:nvSpPr>
        <p:spPr>
          <a:xfrm>
            <a:off x="2284213" y="4525438"/>
            <a:ext cx="19815573" cy="642358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just"/>
            <a:r>
              <a:t>And so, brothers and sisters, I could not speak to you as spiritual people, but rather as people of the flesh, as infants in Christ. I fed you with milk, not solid food, for you were not ready for solid food. Even now you are still not ready, for you are still of the flesh. For as long as there is jealousy and quarrelling among you, are you not of the flesh, and behaving according to human inclinations? For when one says, “I belong to Paul,” and another, “I belong to Apollos,” are you not merely human? </a:t>
            </a:r>
          </a:p>
          <a:p>
            <a:pPr algn="r"/>
            <a:r>
              <a:t>(1 Cor. 3:1–4)</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Romans’ Main Themes"/>
          <p:cNvSpPr txBox="1"/>
          <p:nvPr>
            <p:ph type="title"/>
          </p:nvPr>
        </p:nvSpPr>
        <p:spPr>
          <a:prstGeom prst="rect">
            <a:avLst/>
          </a:prstGeom>
        </p:spPr>
        <p:txBody>
          <a:bodyPr/>
          <a:lstStyle/>
          <a:p>
            <a:pPr/>
            <a:r>
              <a:t>Romans’ Main Themes</a:t>
            </a:r>
          </a:p>
        </p:txBody>
      </p:sp>
      <p:sp>
        <p:nvSpPr>
          <p:cNvPr id="149" name="Universal guilt and condemnation: first for the Jew, then the Gentile (chs.1-5)…"/>
          <p:cNvSpPr txBox="1"/>
          <p:nvPr>
            <p:ph type="body" sz="half" idx="1"/>
          </p:nvPr>
        </p:nvSpPr>
        <p:spPr>
          <a:prstGeom prst="rect">
            <a:avLst/>
          </a:prstGeom>
        </p:spPr>
        <p:txBody>
          <a:bodyPr/>
          <a:lstStyle/>
          <a:p>
            <a:pPr marL="648290" indent="-648290" defTabSz="632579">
              <a:spcBef>
                <a:spcPts val="4500"/>
              </a:spcBef>
              <a:buBlip>
                <a:blip r:embed="rId2"/>
              </a:buBlip>
              <a:defRPr sz="3541"/>
            </a:pPr>
            <a:r>
              <a:t>Universal guilt and condemnation: first for the Jew, then the Gentile (chs.1-5)</a:t>
            </a:r>
          </a:p>
          <a:p>
            <a:pPr marL="648290" indent="-648290" defTabSz="632579">
              <a:spcBef>
                <a:spcPts val="4500"/>
              </a:spcBef>
              <a:buBlip>
                <a:blip r:embed="rId2"/>
              </a:buBlip>
              <a:defRPr sz="3541"/>
            </a:pPr>
            <a:r>
              <a:t>Justification by faith: </a:t>
            </a:r>
          </a:p>
          <a:p>
            <a:pPr lvl="1" marL="943385" indent="-542446" defTabSz="632579">
              <a:spcBef>
                <a:spcPts val="4500"/>
              </a:spcBef>
              <a:buSzPct val="125000"/>
              <a:buChar char="•"/>
              <a:defRPr sz="3541"/>
            </a:pPr>
            <a:r>
              <a:t>apart from the Law</a:t>
            </a:r>
          </a:p>
          <a:p>
            <a:pPr lvl="1" marL="943385" indent="-542446" defTabSz="632579">
              <a:spcBef>
                <a:spcPts val="4500"/>
              </a:spcBef>
              <a:buSzPct val="125000"/>
              <a:buChar char="•"/>
              <a:defRPr sz="3541"/>
            </a:pPr>
            <a:r>
              <a:t>according to the promise</a:t>
            </a:r>
          </a:p>
          <a:p>
            <a:pPr lvl="1" marL="943385" indent="-542446" defTabSz="632579">
              <a:spcBef>
                <a:spcPts val="4500"/>
              </a:spcBef>
              <a:buSzPct val="125000"/>
              <a:buChar char="•"/>
              <a:defRPr sz="3541"/>
            </a:pPr>
            <a:r>
              <a:t>free gift (no boasting is possible!)</a:t>
            </a:r>
          </a:p>
          <a:p>
            <a:pPr marL="648290" indent="-648290" defTabSz="632579">
              <a:spcBef>
                <a:spcPts val="4500"/>
              </a:spcBef>
              <a:buBlip>
                <a:blip r:embed="rId2"/>
              </a:buBlip>
              <a:defRPr sz="3541"/>
            </a:pPr>
            <a:r>
              <a:t>Justification achieves reconciliation through Jesus’ propitiation</a:t>
            </a:r>
          </a:p>
          <a:p>
            <a:pPr lvl="1" marL="943385" indent="-542446" defTabSz="632579">
              <a:spcBef>
                <a:spcPts val="4500"/>
              </a:spcBef>
              <a:buSzPct val="125000"/>
              <a:buChar char="•"/>
              <a:defRPr sz="3541"/>
            </a:pPr>
            <a:r>
              <a:t>The death of Jesus is God’s act and Jesus’ obedience by which salvation is made possible by God: it is God’s righteousness, not ours</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8" name="What’s So Great About Paul Anyway?"/>
          <p:cNvSpPr txBox="1"/>
          <p:nvPr>
            <p:ph type="title"/>
          </p:nvPr>
        </p:nvSpPr>
        <p:spPr>
          <a:prstGeom prst="rect">
            <a:avLst/>
          </a:prstGeom>
        </p:spPr>
        <p:txBody>
          <a:bodyPr/>
          <a:lstStyle/>
          <a:p>
            <a:pPr/>
            <a:r>
              <a:t>What’s So Great About Paul Anyway? </a:t>
            </a:r>
          </a:p>
        </p:txBody>
      </p:sp>
      <p:sp>
        <p:nvSpPr>
          <p:cNvPr id="259" name="What then is Apollos? What is Paul? Servants through whom you came to believe, as the Lord assigned to each. I planted, Apollos watered, but God gave the growth. So neither the one who plants nor the one who waters is anything, but only God who gives the"/>
          <p:cNvSpPr txBox="1"/>
          <p:nvPr/>
        </p:nvSpPr>
        <p:spPr>
          <a:xfrm>
            <a:off x="3252913" y="4125452"/>
            <a:ext cx="17878174" cy="721098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just"/>
            <a:r>
              <a:t>What then is Apollos? What is Paul? Servants through whom you came to believe, as the Lord assigned to each. I planted, Apollos watered, but God gave the growth. So neither the one who plants nor the one who waters is anything, but only God who gives the growth. The one who plants and the one who waters have a common purpose, and each will receive wages according to the labor of each. For we are God’s servants, working together; you are God’s field, God’s building. </a:t>
            </a:r>
          </a:p>
          <a:p>
            <a:pPr algn="r"/>
            <a:r>
              <a:t>(1 Cor. 3:5–9)</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3" name="The Building: Foundations and Judgement"/>
          <p:cNvSpPr txBox="1"/>
          <p:nvPr>
            <p:ph type="title"/>
          </p:nvPr>
        </p:nvSpPr>
        <p:spPr>
          <a:prstGeom prst="rect">
            <a:avLst/>
          </a:prstGeom>
        </p:spPr>
        <p:txBody>
          <a:bodyPr/>
          <a:lstStyle/>
          <a:p>
            <a:pPr/>
            <a:r>
              <a:t>The Building: Foundations and Judgement</a:t>
            </a:r>
          </a:p>
        </p:txBody>
      </p:sp>
      <p:sp>
        <p:nvSpPr>
          <p:cNvPr id="264" name="According to the grace of God given to me, like a skilled master builder I laid a foundation, and someone else is building on it. Each builder must choose with care how to build on it. For no one can lay any foundation other than the one that has been la"/>
          <p:cNvSpPr txBox="1"/>
          <p:nvPr/>
        </p:nvSpPr>
        <p:spPr>
          <a:xfrm>
            <a:off x="1407447" y="4125452"/>
            <a:ext cx="21569108" cy="896500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just">
              <a:defRPr sz="4800"/>
            </a:pPr>
            <a:r>
              <a:t>According to the grace of God given to me, like a skilled master builder I laid a foundation, and someone else is building on it. Each builder must choose with care how to build on it. For no one can lay any foundation other than the one that has been laid; that foundation is Jesus Christ. Now if anyone builds on the foundation with gold, silver, precious stones, wood, hay, straw— the work of each builder will become visible, for the Day will disclose it, because it will be revealed with fire, and the fire will test what sort of work each has done. If what has been built on the foundation survives, the builder will receive a reward. If the work is burned up, the builder will suffer loss; the builder will be saved, but only as through fire. Do you not know that you are God’s temple and that God’s Spirit dwells in you? If anyone destroys God’s temple, God will destroy that person. For God’s temple is holy, and you are that temple. </a:t>
            </a:r>
          </a:p>
          <a:p>
            <a:pPr algn="r">
              <a:defRPr sz="4800"/>
            </a:pPr>
            <a:r>
              <a:t>(1 Cor. 3:10–17)</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8" name="All Things Are Yours…"/>
          <p:cNvSpPr txBox="1"/>
          <p:nvPr>
            <p:ph type="title"/>
          </p:nvPr>
        </p:nvSpPr>
        <p:spPr>
          <a:prstGeom prst="rect">
            <a:avLst/>
          </a:prstGeom>
        </p:spPr>
        <p:txBody>
          <a:bodyPr/>
          <a:lstStyle/>
          <a:p>
            <a:pPr/>
            <a:r>
              <a:t>All Things Are Yours…</a:t>
            </a:r>
          </a:p>
        </p:txBody>
      </p:sp>
      <p:sp>
        <p:nvSpPr>
          <p:cNvPr id="269" name="Do not deceive yourselves. If you think that you are wise in this age, you should become fools so that you may become wise. For the wisdom of this world is foolishness with God……"/>
          <p:cNvSpPr txBox="1"/>
          <p:nvPr/>
        </p:nvSpPr>
        <p:spPr>
          <a:xfrm>
            <a:off x="4263278" y="4629969"/>
            <a:ext cx="15890516" cy="721098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just"/>
            <a:r>
              <a:t>Do not deceive yourselves. If you think that you are wise in this age, you should become fools so that you may become wise. For the wisdom of this world is foolishness with God…</a:t>
            </a:r>
          </a:p>
          <a:p>
            <a:pPr algn="just"/>
            <a:r>
              <a:t>So let no one boast about human leaders. For all things are yours, whether Paul or Apollos or Cephas or the world or life or death or the present or the future—all belong to you, and you belong to Christ, and Christ belongs to God. </a:t>
            </a:r>
          </a:p>
          <a:p>
            <a:pPr algn="r"/>
            <a:r>
              <a:t>(1 Cor. 3:18-19; 21–23)</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3" name="God Will Judge the Leaders, Not the Corinthians"/>
          <p:cNvSpPr txBox="1"/>
          <p:nvPr>
            <p:ph type="title"/>
          </p:nvPr>
        </p:nvSpPr>
        <p:spPr>
          <a:prstGeom prst="rect">
            <a:avLst/>
          </a:prstGeom>
        </p:spPr>
        <p:txBody>
          <a:bodyPr/>
          <a:lstStyle/>
          <a:p>
            <a:pPr/>
            <a:r>
              <a:t>God Will Judge the Leaders, Not the Corinthians</a:t>
            </a:r>
          </a:p>
        </p:txBody>
      </p:sp>
      <p:sp>
        <p:nvSpPr>
          <p:cNvPr id="274" name="Think of us in this way, as servants of Christ and stewards of God’s mysteries. Moreover, it is required of stewards that they be found trustworthy. But with me it is a very small thing that I should be judged by you or by any human court. I do not even "/>
          <p:cNvSpPr txBox="1"/>
          <p:nvPr/>
        </p:nvSpPr>
        <p:spPr>
          <a:xfrm>
            <a:off x="1745849" y="4571354"/>
            <a:ext cx="20925374" cy="7210984"/>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just"/>
            <a:r>
              <a:t>Think of us in this way, as servants of Christ and stewards of God’s mysteries. Moreover, it is required of stewards that they be found trustworthy. But with me it is a very small thing that I should be judged by you or by any human court. I do not even judge myself. I am not aware of anything against myself, but I am not thereby acquitted. It is the Lord who judges me. Therefore do not pronounce judgment before the time, before the Lord comes, who will bring to light the things now hidden in darkness and will disclose the purposes of the heart. Then each one will receive commendation from God. </a:t>
            </a:r>
          </a:p>
          <a:p>
            <a:pPr algn="r"/>
            <a:r>
              <a:t>(1 Cor. 4:1–5)</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8" name="The True Nature of Leadership"/>
          <p:cNvSpPr txBox="1"/>
          <p:nvPr>
            <p:ph type="title"/>
          </p:nvPr>
        </p:nvSpPr>
        <p:spPr>
          <a:prstGeom prst="rect">
            <a:avLst/>
          </a:prstGeom>
        </p:spPr>
        <p:txBody>
          <a:bodyPr/>
          <a:lstStyle/>
          <a:p>
            <a:pPr/>
            <a:r>
              <a:t>The True Nature of Leadership</a:t>
            </a:r>
          </a:p>
        </p:txBody>
      </p:sp>
      <p:sp>
        <p:nvSpPr>
          <p:cNvPr id="279" name="We are fools for the sake of Christ, but you are wise in Christ. We are weak, but you are strong. You are held in honour, but we in disrepute. To the present hour we are hungry and thirsty, we are poorly clothed and beaten and homeless, and we grow weary"/>
          <p:cNvSpPr txBox="1"/>
          <p:nvPr/>
        </p:nvSpPr>
        <p:spPr>
          <a:xfrm>
            <a:off x="2589826" y="4466823"/>
            <a:ext cx="19204347" cy="642358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just"/>
            <a:r>
              <a:t>We are fools for the sake of Christ, but you are wise in Christ. We are weak, but you are strong. You are held in honour, but we in disrepute. To the present hour we are hungry and thirsty, we are poorly clothed and beaten and homeless, and we grow weary from the work of our own hands. When reviled, we bless; when persecuted, we endure; when slandered, we speak kindly. We have become like the rubbish of the world, the dregs of all things, to this very day. </a:t>
            </a:r>
          </a:p>
          <a:p>
            <a:pPr algn="r"/>
            <a:r>
              <a:t>(1 Cor. 4:10–13)</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3" name="Paul is their Father in Christ"/>
          <p:cNvSpPr txBox="1"/>
          <p:nvPr>
            <p:ph type="title"/>
          </p:nvPr>
        </p:nvSpPr>
        <p:spPr>
          <a:prstGeom prst="rect">
            <a:avLst/>
          </a:prstGeom>
        </p:spPr>
        <p:txBody>
          <a:bodyPr/>
          <a:lstStyle/>
          <a:p>
            <a:pPr/>
            <a:r>
              <a:t>Paul is their Father in Christ</a:t>
            </a:r>
          </a:p>
        </p:txBody>
      </p:sp>
      <p:sp>
        <p:nvSpPr>
          <p:cNvPr id="284" name="I am not writing this to make you ashamed, but to admonish you as my beloved children. For though you might have ten thousand guardians in Christ, you do not have many fathers. Indeed, in Christ Jesus I became your father through the gospel. I appeal to "/>
          <p:cNvSpPr txBox="1"/>
          <p:nvPr/>
        </p:nvSpPr>
        <p:spPr>
          <a:xfrm>
            <a:off x="1800116" y="4801908"/>
            <a:ext cx="20816842" cy="5636184"/>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just"/>
            <a:r>
              <a:t>I am not writing this to make you ashamed, but to admonish you as my beloved children. For though you might have ten thousand guardians in Christ, you do not have many fathers. Indeed, in Christ Jesus I became your father through the gospel. I appeal to you, then, be imitators of me. For this reason I sent you Timothy, who is my beloved and faithful child in the Lord, to remind you of my ways in Christ Jesus, as I teach them everywhere in every church. </a:t>
            </a:r>
          </a:p>
          <a:p>
            <a:pPr algn="r"/>
            <a:r>
              <a:t>(1 Cor. 4:14–17)</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8" name="The Father’s Discipline"/>
          <p:cNvSpPr txBox="1"/>
          <p:nvPr>
            <p:ph type="title"/>
          </p:nvPr>
        </p:nvSpPr>
        <p:spPr>
          <a:prstGeom prst="rect">
            <a:avLst/>
          </a:prstGeom>
        </p:spPr>
        <p:txBody>
          <a:bodyPr/>
          <a:lstStyle/>
          <a:p>
            <a:pPr/>
            <a:r>
              <a:t>The Father’s Discipline</a:t>
            </a:r>
          </a:p>
        </p:txBody>
      </p:sp>
      <p:sp>
        <p:nvSpPr>
          <p:cNvPr id="289" name="But some of you, thinking that I am not coming to you, have become arrogant. But I will come to you soon, if the Lord wills, and I will find out not the talk of these arrogant people but their power. For the kingdom of God depends not on talk but on powe"/>
          <p:cNvSpPr txBox="1"/>
          <p:nvPr/>
        </p:nvSpPr>
        <p:spPr>
          <a:xfrm>
            <a:off x="2944946" y="5007062"/>
            <a:ext cx="18527179" cy="563618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just"/>
            <a:r>
              <a:t>But some of you, thinking that I am not coming to you, have become arrogant. But I will come to you soon, if the Lord wills, and I will find out not the talk of these arrogant people but their power. For the kingdom of God depends not on talk but on power. What would you prefer? Am I to come to you with a stick, or with love in a spirit of gentleness? </a:t>
            </a:r>
          </a:p>
          <a:p>
            <a:pPr algn="r"/>
            <a:r>
              <a:t>(1 Cor. 4:18–21)</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3" name="Summary of 1-4"/>
          <p:cNvSpPr txBox="1"/>
          <p:nvPr>
            <p:ph type="title"/>
          </p:nvPr>
        </p:nvSpPr>
        <p:spPr>
          <a:prstGeom prst="rect">
            <a:avLst/>
          </a:prstGeom>
        </p:spPr>
        <p:txBody>
          <a:bodyPr/>
          <a:lstStyle/>
          <a:p>
            <a:pPr/>
            <a:r>
              <a:t>Summary of 1-4</a:t>
            </a:r>
          </a:p>
        </p:txBody>
      </p:sp>
      <p:sp>
        <p:nvSpPr>
          <p:cNvPr id="294" name="This opening section has focused on the factions in Corinth, based on leaders…"/>
          <p:cNvSpPr txBox="1"/>
          <p:nvPr>
            <p:ph type="body" sz="half" idx="1"/>
          </p:nvPr>
        </p:nvSpPr>
        <p:spPr>
          <a:prstGeom prst="rect">
            <a:avLst/>
          </a:prstGeom>
        </p:spPr>
        <p:txBody>
          <a:bodyPr/>
          <a:lstStyle/>
          <a:p>
            <a:pPr>
              <a:buBlip>
                <a:blip r:embed="rId2"/>
              </a:buBlip>
            </a:pPr>
            <a:r>
              <a:t>This opening section has focused on the factions in Corinth, based on leaders</a:t>
            </a:r>
          </a:p>
          <a:p>
            <a:pPr>
              <a:buBlip>
                <a:blip r:embed="rId2"/>
              </a:buBlip>
            </a:pPr>
            <a:r>
              <a:t>The cross is foolishness and weakness to the world, but it the wisdom and power of God</a:t>
            </a:r>
          </a:p>
          <a:p>
            <a:pPr>
              <a:buBlip>
                <a:blip r:embed="rId2"/>
              </a:buBlip>
            </a:pPr>
            <a:r>
              <a:t>The Corinthians were not wise or powerful</a:t>
            </a:r>
          </a:p>
          <a:p>
            <a:pPr>
              <a:buBlip>
                <a:blip r:embed="rId2"/>
              </a:buBlip>
            </a:pPr>
            <a:r>
              <a:t>Nor was Paul! </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6" name="True wisdom is discerned by the Spirit…"/>
          <p:cNvSpPr txBox="1"/>
          <p:nvPr>
            <p:ph type="body" idx="1"/>
          </p:nvPr>
        </p:nvSpPr>
        <p:spPr>
          <a:prstGeom prst="rect">
            <a:avLst/>
          </a:prstGeom>
        </p:spPr>
        <p:txBody>
          <a:bodyPr/>
          <a:lstStyle/>
          <a:p>
            <a:pPr>
              <a:buBlip>
                <a:blip r:embed="rId2"/>
              </a:buBlip>
            </a:pPr>
            <a:r>
              <a:t>True wisdom is discerned by the Spirit</a:t>
            </a:r>
          </a:p>
          <a:p>
            <a:pPr>
              <a:buBlip>
                <a:blip r:embed="rId2"/>
              </a:buBlip>
            </a:pPr>
            <a:r>
              <a:t>Factionalism is a product of the flesh! </a:t>
            </a:r>
          </a:p>
          <a:p>
            <a:pPr>
              <a:buBlip>
                <a:blip r:embed="rId2"/>
              </a:buBlip>
            </a:pPr>
            <a:r>
              <a:t>Their leaders are but servants of God, who gives everything</a:t>
            </a:r>
          </a:p>
          <a:p>
            <a:pPr>
              <a:buBlip>
                <a:blip r:embed="rId2"/>
              </a:buBlip>
            </a:pPr>
            <a:r>
              <a:t>The apostles are accountable. They also suffer a great deal</a:t>
            </a:r>
          </a:p>
          <a:p>
            <a:pPr>
              <a:buBlip>
                <a:blip r:embed="rId2"/>
              </a:buBlip>
            </a:pPr>
            <a:r>
              <a:t>Paul is a father to be imitated; he will also discipline if necessary</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8" name="General Observations"/>
          <p:cNvSpPr txBox="1"/>
          <p:nvPr>
            <p:ph type="title"/>
          </p:nvPr>
        </p:nvSpPr>
        <p:spPr>
          <a:prstGeom prst="rect">
            <a:avLst/>
          </a:prstGeom>
        </p:spPr>
        <p:txBody>
          <a:bodyPr/>
          <a:lstStyle/>
          <a:p>
            <a:pPr/>
            <a:r>
              <a:t>General Observations</a:t>
            </a:r>
          </a:p>
        </p:txBody>
      </p:sp>
      <p:sp>
        <p:nvSpPr>
          <p:cNvPr id="299" name="This is a large section concentrating on a single problem…"/>
          <p:cNvSpPr txBox="1"/>
          <p:nvPr>
            <p:ph type="body" sz="half" idx="1"/>
          </p:nvPr>
        </p:nvSpPr>
        <p:spPr>
          <a:prstGeom prst="rect">
            <a:avLst/>
          </a:prstGeom>
        </p:spPr>
        <p:txBody>
          <a:bodyPr/>
          <a:lstStyle/>
          <a:p>
            <a:pPr>
              <a:buBlip>
                <a:blip r:embed="rId3"/>
              </a:buBlip>
            </a:pPr>
            <a:r>
              <a:t>This is a large section concentrating on a single problem</a:t>
            </a:r>
          </a:p>
          <a:p>
            <a:pPr>
              <a:buBlip>
                <a:blip r:embed="rId3"/>
              </a:buBlip>
            </a:pPr>
            <a:r>
              <a:t>Paul tackles it from different angles </a:t>
            </a:r>
          </a:p>
          <a:p>
            <a:pPr>
              <a:buBlip>
                <a:blip r:embed="rId3"/>
              </a:buBlip>
            </a:pPr>
            <a:r>
              <a:t>We can follow his thought through catch-words like ‘spirit’</a:t>
            </a:r>
          </a:p>
          <a:p>
            <a:pPr>
              <a:buBlip>
                <a:blip r:embed="rId3"/>
              </a:buBlip>
            </a:pPr>
            <a:r>
              <a:t>He also repeats ‘Apollos’ and sometimes ‘Cephas’</a:t>
            </a:r>
          </a:p>
          <a:p>
            <a:pPr>
              <a:buBlip>
                <a:blip r:embed="rId3"/>
              </a:buBlip>
            </a:pPr>
            <a:r>
              <a:t>5:1 begins with another report, changing the subject</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The Question and Role of the Law (chs.6-7):…"/>
          <p:cNvSpPr txBox="1"/>
          <p:nvPr>
            <p:ph type="body" idx="1"/>
          </p:nvPr>
        </p:nvSpPr>
        <p:spPr>
          <a:prstGeom prst="rect">
            <a:avLst/>
          </a:prstGeom>
        </p:spPr>
        <p:txBody>
          <a:bodyPr/>
          <a:lstStyle/>
          <a:p>
            <a:pPr marL="774580" indent="-774580" defTabSz="755808">
              <a:spcBef>
                <a:spcPts val="5400"/>
              </a:spcBef>
              <a:buBlip>
                <a:blip r:embed="rId2"/>
              </a:buBlip>
              <a:defRPr sz="4232"/>
            </a:pPr>
            <a:r>
              <a:t>The Question and Role of the Law (chs.6-7):</a:t>
            </a:r>
          </a:p>
          <a:p>
            <a:pPr lvl="1" marL="1127162" indent="-648118" defTabSz="755808">
              <a:spcBef>
                <a:spcPts val="5400"/>
              </a:spcBef>
              <a:buSzPct val="125000"/>
              <a:buChar char="•"/>
              <a:defRPr sz="4232"/>
            </a:pPr>
            <a:r>
              <a:t>Is it good? </a:t>
            </a:r>
          </a:p>
          <a:p>
            <a:pPr lvl="1" marL="1127162" indent="-648118" defTabSz="755808">
              <a:spcBef>
                <a:spcPts val="5400"/>
              </a:spcBef>
              <a:buSzPct val="125000"/>
              <a:buChar char="•"/>
              <a:defRPr sz="4232"/>
            </a:pPr>
            <a:r>
              <a:t>Can it save? </a:t>
            </a:r>
          </a:p>
          <a:p>
            <a:pPr lvl="1" marL="1127162" indent="-648118" defTabSz="755808">
              <a:spcBef>
                <a:spcPts val="5400"/>
              </a:spcBef>
              <a:buSzPct val="125000"/>
              <a:buChar char="•"/>
              <a:defRPr sz="4232"/>
            </a:pPr>
            <a:r>
              <a:t>Through ‘flesh’ it enslaves</a:t>
            </a:r>
          </a:p>
          <a:p>
            <a:pPr marL="774580" indent="-774580" defTabSz="755808">
              <a:spcBef>
                <a:spcPts val="5400"/>
              </a:spcBef>
              <a:buBlip>
                <a:blip r:embed="rId2"/>
              </a:buBlip>
              <a:defRPr sz="4232"/>
            </a:pPr>
            <a:r>
              <a:t>The Spirit is freedom (ch.8)</a:t>
            </a:r>
          </a:p>
          <a:p>
            <a:pPr lvl="1" marL="1127162" indent="-648118" defTabSz="755808">
              <a:spcBef>
                <a:spcPts val="5400"/>
              </a:spcBef>
              <a:buSzPct val="125000"/>
              <a:buChar char="•"/>
              <a:defRPr sz="4232"/>
            </a:pPr>
            <a:r>
              <a:t>He enables fulfilment of the Law</a:t>
            </a:r>
          </a:p>
          <a:p>
            <a:pPr lvl="1" marL="1127162" indent="-648118" defTabSz="755808">
              <a:spcBef>
                <a:spcPts val="5400"/>
              </a:spcBef>
              <a:buSzPct val="125000"/>
              <a:buChar char="•"/>
              <a:defRPr sz="4232"/>
            </a:pPr>
            <a:r>
              <a:t>He adopts us as Sons</a:t>
            </a:r>
          </a:p>
          <a:p>
            <a:pPr lvl="1" marL="1127162" indent="-648118" defTabSz="755808">
              <a:spcBef>
                <a:spcPts val="5400"/>
              </a:spcBef>
              <a:buSzPct val="125000"/>
              <a:buChar char="•"/>
              <a:defRPr sz="4232"/>
            </a:pPr>
            <a:r>
              <a:t>He pours forth the love of God into our hearts</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3" name="From Immaturity to Immorality!"/>
          <p:cNvSpPr txBox="1"/>
          <p:nvPr>
            <p:ph type="title"/>
          </p:nvPr>
        </p:nvSpPr>
        <p:spPr>
          <a:prstGeom prst="rect">
            <a:avLst/>
          </a:prstGeom>
        </p:spPr>
        <p:txBody>
          <a:bodyPr/>
          <a:lstStyle/>
          <a:p>
            <a:pPr/>
            <a:r>
              <a:t>From Immaturity to Immorality! </a:t>
            </a:r>
          </a:p>
        </p:txBody>
      </p:sp>
      <p:sp>
        <p:nvSpPr>
          <p:cNvPr id="304" name="It is actually reported that there is sexual immorality among you, and of a kind that is not found even among pagans; for a man is living with his father’s wife. And you are arrogant! Should you not rather have mourned, so that he who has done this would"/>
          <p:cNvSpPr txBox="1"/>
          <p:nvPr/>
        </p:nvSpPr>
        <p:spPr>
          <a:xfrm>
            <a:off x="1434233" y="4389221"/>
            <a:ext cx="21515534" cy="799838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just"/>
            <a:r>
              <a:t>It is actually reported that there is sexual immorality among you, and of a kind that is not found even among pagans; for a man is living with his father’s wife. And you are arrogant! Should you not rather have mourned, so that he who has done this would have been removed from among you? For though absent in body, I am present in spirit; and as if present I have already pronounced judgment in the name of the Lord Jesus on the man who has done such a thing. When you are assembled, and my spirit is present with the power of our Lord Jesus, you are to hand this man over to Satan for the destruction of the flesh, so that his spirit may be saved in the day of the Lord. </a:t>
            </a:r>
          </a:p>
          <a:p>
            <a:pPr algn="r"/>
            <a:r>
              <a:t>(1 Cor. 5:1–5)</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8" name="Act in Judgement! Protect the Community"/>
          <p:cNvSpPr txBox="1"/>
          <p:nvPr>
            <p:ph type="title"/>
          </p:nvPr>
        </p:nvSpPr>
        <p:spPr>
          <a:prstGeom prst="rect">
            <a:avLst/>
          </a:prstGeom>
        </p:spPr>
        <p:txBody>
          <a:bodyPr/>
          <a:lstStyle/>
          <a:p>
            <a:pPr/>
            <a:r>
              <a:t>Act in Judgement! Protect the Community</a:t>
            </a:r>
          </a:p>
        </p:txBody>
      </p:sp>
      <p:sp>
        <p:nvSpPr>
          <p:cNvPr id="309" name="I wrote to you in my letter not to associate with sexually immoral persons— not at all meaning the immoral of this world, or the greedy and robbers, or idolaters, since you would then need to go out of the world. But now I am writing to you not to associ"/>
          <p:cNvSpPr txBox="1"/>
          <p:nvPr/>
        </p:nvSpPr>
        <p:spPr>
          <a:xfrm>
            <a:off x="2695202" y="4125452"/>
            <a:ext cx="19026669" cy="799838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just"/>
            <a:r>
              <a:t>I wrote to you in my letter not to associate with sexually immoral persons— not at all meaning the immoral of this world, or the greedy and robbers, or idolaters, since you would then need to go out of the world. But now I am writing to you not to associate with anyone who bears the name of brother or sister who is sexually immoral or greedy, or is an idolater, reviler, drunkard, or robber. Do not even eat with such a one. For what have I to do with judging those outside? Is it not those who are inside that you are to judge? God will judge those outside. “Drive out the wicked person from among you.” </a:t>
            </a:r>
          </a:p>
          <a:p>
            <a:pPr algn="r"/>
            <a:r>
              <a:t>(1 Cor. 5:9–13)</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3" name="Use Your Judgement!"/>
          <p:cNvSpPr txBox="1"/>
          <p:nvPr>
            <p:ph type="title"/>
          </p:nvPr>
        </p:nvSpPr>
        <p:spPr>
          <a:prstGeom prst="rect">
            <a:avLst/>
          </a:prstGeom>
        </p:spPr>
        <p:txBody>
          <a:bodyPr/>
          <a:lstStyle/>
          <a:p>
            <a:pPr/>
            <a:r>
              <a:t>Use Your Judgement! </a:t>
            </a:r>
          </a:p>
        </p:txBody>
      </p:sp>
      <p:sp>
        <p:nvSpPr>
          <p:cNvPr id="314" name="When any of you has a grievance against another, do you dare to take it to court before the unrighteous, instead of taking it before the saints? Do you not know that the saints will judge the world? And if the world is to be judged by you, are you incomp"/>
          <p:cNvSpPr txBox="1"/>
          <p:nvPr/>
        </p:nvSpPr>
        <p:spPr>
          <a:xfrm>
            <a:off x="3587522" y="5007062"/>
            <a:ext cx="17242028" cy="563618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just"/>
            <a:r>
              <a:t>When any of you has a grievance against another, do you dare to take it to court before the unrighteous, instead of taking it before the saints? Do you not know that the saints will judge the world? And if the world is to be judged by you, are you incompetent to try trivial cases? Do you not know that we are to judge angels—to say nothing of ordinary matters? </a:t>
            </a:r>
          </a:p>
          <a:p>
            <a:pPr algn="r"/>
            <a:r>
              <a:t>(1 Cor. 6:1–3)</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8" name="No Future for Sin"/>
          <p:cNvSpPr txBox="1"/>
          <p:nvPr>
            <p:ph type="title"/>
          </p:nvPr>
        </p:nvSpPr>
        <p:spPr>
          <a:prstGeom prst="rect">
            <a:avLst/>
          </a:prstGeom>
        </p:spPr>
        <p:txBody>
          <a:bodyPr/>
          <a:lstStyle/>
          <a:p>
            <a:pPr/>
            <a:r>
              <a:t>No Future for Sin</a:t>
            </a:r>
          </a:p>
        </p:txBody>
      </p:sp>
      <p:sp>
        <p:nvSpPr>
          <p:cNvPr id="319" name="Do you not know that wrongdoers will not inherit the kingdom of God? Do not be deceived! Fornicators, idolaters, adulterers, male prostitutes, sodomites, thieves, the greedy, drunkards, revilers, robbers—none of these will inherit the kingdom of God. And"/>
          <p:cNvSpPr txBox="1"/>
          <p:nvPr/>
        </p:nvSpPr>
        <p:spPr>
          <a:xfrm>
            <a:off x="2112603" y="4508831"/>
            <a:ext cx="20158794" cy="563618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just"/>
            <a:r>
              <a:t>Do you not know that wrongdoers will not inherit the kingdom of God? Do not be deceived! Fornicators, idolaters, adulterers, male prostitutes, sodomites, thieves, the greedy, drunkards, revilers, robbers—none of these will inherit the kingdom of God. And this is what some of you used to be. But you were washed, you were sanctified, you were justified in the name of the Lord Jesus Christ and in the Spirit of our God.</a:t>
            </a:r>
          </a:p>
          <a:p>
            <a:pPr algn="r"/>
            <a:r>
              <a:t>(1 Cor. 6:9–11)</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3" name="Homosexuality"/>
          <p:cNvSpPr txBox="1"/>
          <p:nvPr>
            <p:ph type="title"/>
          </p:nvPr>
        </p:nvSpPr>
        <p:spPr>
          <a:prstGeom prst="rect">
            <a:avLst/>
          </a:prstGeom>
        </p:spPr>
        <p:txBody>
          <a:bodyPr/>
          <a:lstStyle/>
          <a:p>
            <a:pPr/>
            <a:r>
              <a:t>Homosexuality</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5" name="Uh-oh…do we really need to talk about this??"/>
          <p:cNvSpPr txBox="1"/>
          <p:nvPr>
            <p:ph type="title"/>
          </p:nvPr>
        </p:nvSpPr>
        <p:spPr>
          <a:prstGeom prst="rect">
            <a:avLst/>
          </a:prstGeom>
        </p:spPr>
        <p:txBody>
          <a:bodyPr/>
          <a:lstStyle/>
          <a:p>
            <a:pPr/>
            <a:r>
              <a:t>Uh-oh…do we really need to talk about this??</a:t>
            </a:r>
          </a:p>
        </p:txBody>
      </p:sp>
      <p:sp>
        <p:nvSpPr>
          <p:cNvPr id="326" name="Huge cultural shift…"/>
          <p:cNvSpPr txBox="1"/>
          <p:nvPr>
            <p:ph type="body" sz="half" idx="1"/>
          </p:nvPr>
        </p:nvSpPr>
        <p:spPr>
          <a:prstGeom prst="rect">
            <a:avLst/>
          </a:prstGeom>
        </p:spPr>
        <p:txBody>
          <a:bodyPr/>
          <a:lstStyle/>
          <a:p>
            <a:pPr>
              <a:buBlip>
                <a:blip r:embed="rId3"/>
              </a:buBlip>
            </a:pPr>
            <a:r>
              <a:t>Huge cultural shift</a:t>
            </a:r>
          </a:p>
          <a:p>
            <a:pPr>
              <a:buBlip>
                <a:blip r:embed="rId3"/>
              </a:buBlip>
            </a:pPr>
            <a:r>
              <a:t>SSM legal in the UK in 2013; first marriages in 2014</a:t>
            </a:r>
          </a:p>
          <a:p>
            <a:pPr>
              <a:buBlip>
                <a:blip r:embed="rId3"/>
              </a:buBlip>
            </a:pPr>
            <a:r>
              <a:t>Reputational suicide for politicians/celebrities/anyone to express even a hint of opposition/disapproval</a:t>
            </a:r>
          </a:p>
          <a:p>
            <a:pPr>
              <a:buBlip>
                <a:blip r:embed="rId3"/>
              </a:buBlip>
            </a:pPr>
            <a:r>
              <a:t>Significant shift in Christian thinking (social media?)</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0" name="Challenges for Christians"/>
          <p:cNvSpPr txBox="1"/>
          <p:nvPr>
            <p:ph type="title"/>
          </p:nvPr>
        </p:nvSpPr>
        <p:spPr>
          <a:prstGeom prst="rect">
            <a:avLst/>
          </a:prstGeom>
        </p:spPr>
        <p:txBody>
          <a:bodyPr/>
          <a:lstStyle/>
          <a:p>
            <a:pPr/>
            <a:r>
              <a:t>Challenges for Christians</a:t>
            </a:r>
          </a:p>
        </p:txBody>
      </p:sp>
      <p:sp>
        <p:nvSpPr>
          <p:cNvPr id="331" name="Ethical pressures: how are we supposed to loving, merciful and inclusive, yet condemn homosexuals/homosexuality?…"/>
          <p:cNvSpPr txBox="1"/>
          <p:nvPr>
            <p:ph type="body" sz="half" idx="1"/>
          </p:nvPr>
        </p:nvSpPr>
        <p:spPr>
          <a:prstGeom prst="rect">
            <a:avLst/>
          </a:prstGeom>
        </p:spPr>
        <p:txBody>
          <a:bodyPr/>
          <a:lstStyle/>
          <a:p>
            <a:pPr>
              <a:buBlip>
                <a:blip r:embed="rId2"/>
              </a:buBlip>
            </a:pPr>
            <a:r>
              <a:t>Ethical pressures: how are we supposed to loving, merciful and inclusive, yet condemn homosexuals/homosexuality?</a:t>
            </a:r>
          </a:p>
          <a:p>
            <a:pPr>
              <a:buBlip>
                <a:blip r:embed="rId2"/>
              </a:buBlip>
            </a:pPr>
            <a:r>
              <a:t>American influence: foreign discourse; different emphases; political debate; pressure of criticism, esp on social media</a:t>
            </a:r>
          </a:p>
          <a:p>
            <a:pPr>
              <a:buBlip>
                <a:blip r:embed="rId2"/>
              </a:buBlip>
            </a:pPr>
            <a:r>
              <a:t>Reliance on Social Media for information/opinions (react quickly, think less, tribalise, don’t check things, be seen to have the right opinions or ‘best take’)</a:t>
            </a:r>
          </a:p>
          <a:p>
            <a:pPr>
              <a:buBlip>
                <a:blip r:embed="rId2"/>
              </a:buBlip>
            </a:pPr>
            <a:r>
              <a:t>Declining knowledge of the Bible</a:t>
            </a: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3" name="How to proceed…"/>
          <p:cNvSpPr txBox="1"/>
          <p:nvPr>
            <p:ph type="title"/>
          </p:nvPr>
        </p:nvSpPr>
        <p:spPr>
          <a:prstGeom prst="rect">
            <a:avLst/>
          </a:prstGeom>
        </p:spPr>
        <p:txBody>
          <a:bodyPr/>
          <a:lstStyle/>
          <a:p>
            <a:pPr/>
            <a:r>
              <a:t>How to proceed…</a:t>
            </a:r>
          </a:p>
        </p:txBody>
      </p:sp>
      <p:graphicFrame>
        <p:nvGraphicFramePr>
          <p:cNvPr id="334" name="Table"/>
          <p:cNvGraphicFramePr/>
          <p:nvPr/>
        </p:nvGraphicFramePr>
        <p:xfrm>
          <a:off x="4833937" y="4589859"/>
          <a:ext cx="14716126" cy="8036720"/>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7358062"/>
                <a:gridCol w="7358062"/>
              </a:tblGrid>
              <a:tr h="1607343">
                <a:tc>
                  <a:txBody>
                    <a:bodyPr/>
                    <a:lstStyle/>
                    <a:p>
                      <a:pPr>
                        <a:tabLst>
                          <a:tab pos="1651000" algn="l"/>
                        </a:tabLst>
                        <a:defRPr b="0" sz="1800">
                          <a:solidFill>
                            <a:srgbClr val="000000"/>
                          </a:solidFill>
                        </a:defRPr>
                      </a:pPr>
                      <a:r>
                        <a:rPr sz="4200">
                          <a:solidFill>
                            <a:srgbClr val="FFFFFF"/>
                          </a:solidFill>
                          <a:effectLst>
                            <a:outerShdw sx="100000" sy="100000" kx="0" ky="0" algn="b" rotWithShape="0" blurRad="25400" dist="12700" dir="5400000">
                              <a:srgbClr val="000000">
                                <a:alpha val="60000"/>
                              </a:srgbClr>
                            </a:outerShdw>
                          </a:effectLst>
                          <a:sym typeface="Helvetica Neue Bold Condensed"/>
                        </a:rPr>
                        <a:t>What does the Bible say?</a:t>
                      </a:r>
                    </a:p>
                  </a:txBody>
                  <a:tcPr marL="50800" marR="50800" marT="50800" marB="50800" anchor="ctr" anchorCtr="0" horzOverflow="overflow">
                    <a:lnR w="38100">
                      <a:solidFill>
                        <a:srgbClr val="000000"/>
                      </a:solidFill>
                      <a:miter lim="400000"/>
                    </a:lnR>
                  </a:tcPr>
                </a:tc>
                <a:tc>
                  <a:txBody>
                    <a:bodyPr/>
                    <a:lstStyle/>
                    <a:p>
                      <a:pPr>
                        <a:tabLst>
                          <a:tab pos="1651000" algn="l"/>
                        </a:tabLst>
                        <a:defRPr b="0" sz="1800">
                          <a:solidFill>
                            <a:srgbClr val="000000"/>
                          </a:solidFill>
                        </a:defRPr>
                      </a:pPr>
                      <a:r>
                        <a:rPr sz="4200">
                          <a:solidFill>
                            <a:srgbClr val="FFFFFF"/>
                          </a:solidFill>
                          <a:effectLst>
                            <a:outerShdw sx="100000" sy="100000" kx="0" ky="0" algn="b" rotWithShape="0" blurRad="25400" dist="12700" dir="5400000">
                              <a:srgbClr val="000000">
                                <a:alpha val="60000"/>
                              </a:srgbClr>
                            </a:outerShdw>
                          </a:effectLst>
                          <a:sym typeface="Helvetica Neue Bold Condensed"/>
                        </a:rPr>
                        <a:t>How should we respond?</a:t>
                      </a:r>
                    </a:p>
                  </a:txBody>
                  <a:tcPr marL="50800" marR="50800" marT="50800" marB="50800" anchor="ctr" anchorCtr="0" horzOverflow="overflow">
                    <a:lnL w="38100">
                      <a:solidFill>
                        <a:srgbClr val="000000"/>
                      </a:solidFill>
                      <a:miter lim="400000"/>
                    </a:lnL>
                  </a:tcPr>
                </a:tc>
              </a:tr>
              <a:tr h="1607343">
                <a:tc>
                  <a:txBody>
                    <a:bodyPr/>
                    <a:lstStyle/>
                    <a:p>
                      <a:pPr>
                        <a:tabLst>
                          <a:tab pos="1651000" algn="l"/>
                        </a:tabLst>
                        <a:defRPr b="0" sz="1800">
                          <a:solidFill>
                            <a:srgbClr val="000000"/>
                          </a:solidFill>
                        </a:defRPr>
                      </a:pPr>
                      <a:r>
                        <a:rPr sz="4200">
                          <a:solidFill>
                            <a:srgbClr val="2D2D2D"/>
                          </a:solidFill>
                          <a:sym typeface="Helvetica Neue Bold Condensed"/>
                        </a:rPr>
                        <a:t>Texts</a:t>
                      </a:r>
                    </a:p>
                  </a:txBody>
                  <a:tcPr marL="50800" marR="50800" marT="50800" marB="50800" anchor="ctr" anchorCtr="0" horzOverflow="overflow">
                    <a:lnR w="38100">
                      <a:solidFill>
                        <a:srgbClr val="000000"/>
                      </a:solidFill>
                      <a:miter lim="400000"/>
                    </a:lnR>
                  </a:tcPr>
                </a:tc>
                <a:tc>
                  <a:txBody>
                    <a:bodyPr/>
                    <a:lstStyle/>
                    <a:p>
                      <a:pPr>
                        <a:tabLst>
                          <a:tab pos="1651000" algn="l"/>
                        </a:tabLst>
                        <a:defRPr b="0" sz="1800">
                          <a:solidFill>
                            <a:srgbClr val="000000"/>
                          </a:solidFill>
                        </a:defRPr>
                      </a:pPr>
                      <a:r>
                        <a:rPr sz="4200">
                          <a:solidFill>
                            <a:srgbClr val="2D2D2D"/>
                          </a:solidFill>
                          <a:sym typeface="Helvetica Neue Bold Condensed"/>
                        </a:rPr>
                        <a:t>New understanding of sexuality </a:t>
                      </a:r>
                    </a:p>
                  </a:txBody>
                  <a:tcPr marL="50800" marR="50800" marT="50800" marB="50800" anchor="ctr" anchorCtr="0" horzOverflow="overflow">
                    <a:lnL w="38100">
                      <a:solidFill>
                        <a:srgbClr val="000000"/>
                      </a:solidFill>
                      <a:miter lim="400000"/>
                    </a:lnL>
                  </a:tcPr>
                </a:tc>
              </a:tr>
              <a:tr h="1607343">
                <a:tc>
                  <a:txBody>
                    <a:bodyPr/>
                    <a:lstStyle/>
                    <a:p>
                      <a:pPr>
                        <a:tabLst>
                          <a:tab pos="1651000" algn="l"/>
                        </a:tabLst>
                        <a:defRPr b="0" sz="1800">
                          <a:solidFill>
                            <a:srgbClr val="000000"/>
                          </a:solidFill>
                        </a:defRPr>
                      </a:pPr>
                      <a:r>
                        <a:rPr sz="4200">
                          <a:solidFill>
                            <a:srgbClr val="2D2D2D"/>
                          </a:solidFill>
                          <a:sym typeface="Helvetica Neue Bold Condensed"/>
                        </a:rPr>
                        <a:t>History</a:t>
                      </a:r>
                    </a:p>
                  </a:txBody>
                  <a:tcPr marL="50800" marR="50800" marT="50800" marB="50800" anchor="ctr" anchorCtr="0" horzOverflow="overflow">
                    <a:lnR w="38100">
                      <a:solidFill>
                        <a:srgbClr val="000000"/>
                      </a:solidFill>
                      <a:miter lim="400000"/>
                    </a:lnR>
                  </a:tcPr>
                </a:tc>
                <a:tc>
                  <a:txBody>
                    <a:bodyPr/>
                    <a:lstStyle/>
                    <a:p>
                      <a:pPr>
                        <a:tabLst>
                          <a:tab pos="1651000" algn="l"/>
                        </a:tabLst>
                        <a:defRPr b="0" sz="1800">
                          <a:solidFill>
                            <a:srgbClr val="000000"/>
                          </a:solidFill>
                        </a:defRPr>
                      </a:pPr>
                      <a:r>
                        <a:rPr sz="4200">
                          <a:solidFill>
                            <a:srgbClr val="2D2D2D"/>
                          </a:solidFill>
                          <a:sym typeface="Helvetica Neue Bold Condensed"/>
                        </a:rPr>
                        <a:t>Change in culture? </a:t>
                      </a:r>
                    </a:p>
                  </a:txBody>
                  <a:tcPr marL="50800" marR="50800" marT="50800" marB="50800" anchor="ctr" anchorCtr="0" horzOverflow="overflow">
                    <a:lnL w="38100">
                      <a:solidFill>
                        <a:srgbClr val="000000"/>
                      </a:solidFill>
                      <a:miter lim="400000"/>
                    </a:lnL>
                  </a:tcPr>
                </a:tc>
              </a:tr>
              <a:tr h="1607343">
                <a:tc>
                  <a:txBody>
                    <a:bodyPr/>
                    <a:lstStyle/>
                    <a:p>
                      <a:pPr>
                        <a:tabLst>
                          <a:tab pos="1651000" algn="l"/>
                        </a:tabLst>
                        <a:defRPr b="0" sz="1800">
                          <a:solidFill>
                            <a:srgbClr val="000000"/>
                          </a:solidFill>
                        </a:defRPr>
                      </a:pPr>
                      <a:r>
                        <a:rPr sz="4200">
                          <a:solidFill>
                            <a:srgbClr val="2D2D2D"/>
                          </a:solidFill>
                          <a:sym typeface="Helvetica Neue Bold Condensed"/>
                        </a:rPr>
                        <a:t>Culture</a:t>
                      </a:r>
                    </a:p>
                  </a:txBody>
                  <a:tcPr marL="50800" marR="50800" marT="50800" marB="50800" anchor="ctr" anchorCtr="0" horzOverflow="overflow">
                    <a:lnR w="38100">
                      <a:solidFill>
                        <a:srgbClr val="000000"/>
                      </a:solidFill>
                      <a:miter lim="400000"/>
                    </a:lnR>
                  </a:tcPr>
                </a:tc>
                <a:tc>
                  <a:txBody>
                    <a:bodyPr/>
                    <a:lstStyle/>
                    <a:p>
                      <a:pPr>
                        <a:tabLst>
                          <a:tab pos="1651000" algn="l"/>
                        </a:tabLst>
                        <a:defRPr b="0" sz="4200">
                          <a:sym typeface="Helvetica Neue Bold Condensed"/>
                        </a:defRPr>
                      </a:pPr>
                    </a:p>
                  </a:txBody>
                  <a:tcPr marL="50800" marR="50800" marT="50800" marB="50800" anchor="ctr" anchorCtr="0" horzOverflow="overflow">
                    <a:lnL w="38100">
                      <a:solidFill>
                        <a:srgbClr val="000000"/>
                      </a:solidFill>
                      <a:miter lim="400000"/>
                    </a:lnL>
                  </a:tcPr>
                </a:tc>
              </a:tr>
              <a:tr h="1607343">
                <a:tc>
                  <a:txBody>
                    <a:bodyPr/>
                    <a:lstStyle/>
                    <a:p>
                      <a:pPr>
                        <a:tabLst>
                          <a:tab pos="1651000" algn="l"/>
                        </a:tabLst>
                        <a:defRPr b="0" sz="4200">
                          <a:sym typeface="Helvetica Neue Bold Condensed"/>
                        </a:defRPr>
                      </a:pPr>
                    </a:p>
                  </a:txBody>
                  <a:tcPr marL="50800" marR="50800" marT="50800" marB="50800" anchor="ctr" anchorCtr="0" horzOverflow="overflow">
                    <a:lnR w="38100">
                      <a:solidFill>
                        <a:srgbClr val="000000"/>
                      </a:solidFill>
                      <a:miter lim="400000"/>
                    </a:lnR>
                  </a:tcPr>
                </a:tc>
                <a:tc>
                  <a:txBody>
                    <a:bodyPr/>
                    <a:lstStyle/>
                    <a:p>
                      <a:pPr>
                        <a:tabLst>
                          <a:tab pos="1651000" algn="l"/>
                        </a:tabLst>
                        <a:defRPr b="0" sz="4200">
                          <a:sym typeface="Helvetica Neue Bold Condensed"/>
                        </a:defRPr>
                      </a:pPr>
                    </a:p>
                  </a:txBody>
                  <a:tcPr marL="50800" marR="50800" marT="50800" marB="50800" anchor="ctr" anchorCtr="0" horzOverflow="overflow">
                    <a:lnL w="38100">
                      <a:solidFill>
                        <a:srgbClr val="000000"/>
                      </a:solidFill>
                      <a:miter lim="400000"/>
                    </a:lnL>
                  </a:tcPr>
                </a:tc>
              </a:tr>
            </a:tbl>
          </a:graphicData>
        </a:graphic>
      </p:graphicFrame>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8" name="Common Objections (also by Christians)"/>
          <p:cNvSpPr txBox="1"/>
          <p:nvPr>
            <p:ph type="title"/>
          </p:nvPr>
        </p:nvSpPr>
        <p:spPr>
          <a:prstGeom prst="rect">
            <a:avLst/>
          </a:prstGeom>
        </p:spPr>
        <p:txBody>
          <a:bodyPr/>
          <a:lstStyle/>
          <a:p>
            <a:pPr/>
            <a:r>
              <a:t>Common Objections (also by Christians)</a:t>
            </a:r>
          </a:p>
        </p:txBody>
      </p:sp>
      <p:sp>
        <p:nvSpPr>
          <p:cNvPr id="339" name="Jesus never talks about homosexuality…"/>
          <p:cNvSpPr txBox="1"/>
          <p:nvPr>
            <p:ph type="body" sz="half" idx="1"/>
          </p:nvPr>
        </p:nvSpPr>
        <p:spPr>
          <a:prstGeom prst="rect">
            <a:avLst/>
          </a:prstGeom>
        </p:spPr>
        <p:txBody>
          <a:bodyPr/>
          <a:lstStyle/>
          <a:p>
            <a:pPr>
              <a:buBlip>
                <a:blip r:embed="rId3"/>
              </a:buBlip>
            </a:pPr>
            <a:r>
              <a:t>Jesus never talks about homosexuality</a:t>
            </a:r>
          </a:p>
          <a:p>
            <a:pPr lvl="1" marL="1225176" indent="-704476">
              <a:buSzPct val="125000"/>
              <a:buChar char="•"/>
            </a:pPr>
            <a:r>
              <a:t>True, but he didn’t have to. Also, he does describe what marriage is supposed to be (see Matt 19:3-9).</a:t>
            </a:r>
          </a:p>
          <a:p>
            <a:pPr>
              <a:buBlip>
                <a:blip r:embed="rId3"/>
              </a:buBlip>
            </a:pPr>
            <a:r>
              <a:t>The Bible hardly talks about homosexuality: it’s not a big deal! </a:t>
            </a:r>
          </a:p>
          <a:p>
            <a:pPr lvl="1" marL="1225176" indent="-704476">
              <a:buSzPct val="125000"/>
              <a:buChar char="•"/>
            </a:pPr>
            <a:r>
              <a:t>True, but again, it wasn’t debated as it is now. Some sins don’t get much attention, but they are no less sinful e.g. murder.</a:t>
            </a: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3" name="Basic Observations about Paul’s Vice Lists"/>
          <p:cNvSpPr txBox="1"/>
          <p:nvPr>
            <p:ph type="title"/>
          </p:nvPr>
        </p:nvSpPr>
        <p:spPr>
          <a:prstGeom prst="rect">
            <a:avLst/>
          </a:prstGeom>
        </p:spPr>
        <p:txBody>
          <a:bodyPr/>
          <a:lstStyle/>
          <a:p>
            <a:pPr/>
            <a:r>
              <a:t>Basic Observations about Paul’s Vice Lists</a:t>
            </a:r>
          </a:p>
        </p:txBody>
      </p:sp>
      <p:sp>
        <p:nvSpPr>
          <p:cNvPr id="344" name="They are not exhaustive!…"/>
          <p:cNvSpPr txBox="1"/>
          <p:nvPr>
            <p:ph type="body" sz="half" idx="1"/>
          </p:nvPr>
        </p:nvSpPr>
        <p:spPr>
          <a:prstGeom prst="rect">
            <a:avLst/>
          </a:prstGeom>
        </p:spPr>
        <p:txBody>
          <a:bodyPr/>
          <a:lstStyle/>
          <a:p>
            <a:pPr>
              <a:buBlip>
                <a:blip r:embed="rId2"/>
              </a:buBlip>
            </a:pPr>
            <a:r>
              <a:t>They are not exhaustive! </a:t>
            </a:r>
          </a:p>
          <a:p>
            <a:pPr>
              <a:buBlip>
                <a:blip r:embed="rId2"/>
              </a:buBlip>
            </a:pPr>
            <a:r>
              <a:t>They appear to equate sins</a:t>
            </a:r>
          </a:p>
          <a:p>
            <a:pPr lvl="1" marL="1225176" indent="-704476">
              <a:buSzPct val="125000"/>
              <a:buChar char="•"/>
            </a:pPr>
            <a:r>
              <a:t>This is not actually the case, but it does help you see how ‘little’ sins are still a serious problem</a:t>
            </a:r>
          </a:p>
          <a:p>
            <a:pPr>
              <a:buBlip>
                <a:blip r:embed="rId2"/>
              </a:buBlip>
            </a:pPr>
            <a:r>
              <a:t>The sins are habitual, not one-offs</a:t>
            </a:r>
          </a:p>
          <a:p>
            <a:pPr lvl="1" marL="1225176" indent="-704476">
              <a:buSzPct val="125000"/>
              <a:buChar char="•"/>
            </a:pPr>
            <a:r>
              <a:t>Such a person does not inherit the Kingdom of God (cf. Matt 3:8)</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The People of God (chs.9-11)…"/>
          <p:cNvSpPr txBox="1"/>
          <p:nvPr>
            <p:ph type="body" idx="1"/>
          </p:nvPr>
        </p:nvSpPr>
        <p:spPr>
          <a:prstGeom prst="rect">
            <a:avLst/>
          </a:prstGeom>
        </p:spPr>
        <p:txBody>
          <a:bodyPr/>
          <a:lstStyle/>
          <a:p>
            <a:pPr>
              <a:buBlip>
                <a:blip r:embed="rId2"/>
              </a:buBlip>
            </a:pPr>
            <a:r>
              <a:t>The People of God (chs.9-11)</a:t>
            </a:r>
          </a:p>
          <a:p>
            <a:pPr lvl="1" marL="1225176" indent="-704476">
              <a:buSzPct val="125000"/>
              <a:buChar char="•"/>
            </a:pPr>
            <a:r>
              <a:t>The Jews are the original people of God</a:t>
            </a:r>
          </a:p>
          <a:p>
            <a:pPr lvl="1" marL="1225176" indent="-704476">
              <a:buSzPct val="125000"/>
              <a:buChar char="•"/>
            </a:pPr>
            <a:r>
              <a:t>Why have they rejected the Messiah? </a:t>
            </a:r>
          </a:p>
          <a:p>
            <a:pPr lvl="1" marL="1225176" indent="-704476">
              <a:buSzPct val="125000"/>
              <a:buChar char="•"/>
            </a:pPr>
            <a:r>
              <a:t>God’s Sovereign choices</a:t>
            </a:r>
          </a:p>
          <a:p>
            <a:pPr lvl="1" marL="1225176" indent="-704476">
              <a:buSzPct val="125000"/>
              <a:buChar char="•"/>
            </a:pPr>
            <a:r>
              <a:t>Not by Law but by Grace</a:t>
            </a:r>
          </a:p>
          <a:p>
            <a:pPr lvl="1" marL="1225176" indent="-704476">
              <a:buSzPct val="125000"/>
              <a:buChar char="•"/>
            </a:pPr>
            <a:r>
              <a:t>The Remnant</a:t>
            </a:r>
          </a:p>
          <a:p>
            <a:pPr lvl="1" marL="1225176" indent="-704476">
              <a:buSzPct val="125000"/>
              <a:buChar char="•"/>
            </a:pPr>
            <a:r>
              <a:t>A Mystery: All Israel will be saved</a:t>
            </a: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6" name="Warnings"/>
          <p:cNvSpPr txBox="1"/>
          <p:nvPr>
            <p:ph type="title"/>
          </p:nvPr>
        </p:nvSpPr>
        <p:spPr>
          <a:prstGeom prst="rect">
            <a:avLst/>
          </a:prstGeom>
        </p:spPr>
        <p:txBody>
          <a:bodyPr/>
          <a:lstStyle/>
          <a:p>
            <a:pPr/>
            <a:r>
              <a:t>Warnings</a:t>
            </a:r>
          </a:p>
        </p:txBody>
      </p:sp>
      <p:sp>
        <p:nvSpPr>
          <p:cNvPr id="347" name="Rom 1:18: “For the wrath of God is revealed from heaven against all ungodliness and wickedness of those who by their wickedness suppress the truth.”…"/>
          <p:cNvSpPr txBox="1"/>
          <p:nvPr>
            <p:ph type="body" sz="half" idx="1"/>
          </p:nvPr>
        </p:nvSpPr>
        <p:spPr>
          <a:prstGeom prst="rect">
            <a:avLst/>
          </a:prstGeom>
        </p:spPr>
        <p:txBody>
          <a:bodyPr/>
          <a:lstStyle/>
          <a:p>
            <a:pPr marL="623032" indent="-623032" defTabSz="607933">
              <a:spcBef>
                <a:spcPts val="4300"/>
              </a:spcBef>
              <a:buBlip>
                <a:blip r:embed="rId2"/>
              </a:buBlip>
              <a:defRPr sz="3404"/>
            </a:pPr>
            <a:r>
              <a:t>Rom 1:18: “For the wrath of God is revealed from heaven against all ungodliness and wickedness of those who by their wickedness suppress the truth.”</a:t>
            </a:r>
          </a:p>
          <a:p>
            <a:pPr marL="623032" indent="-623032" defTabSz="607933">
              <a:spcBef>
                <a:spcPts val="4300"/>
              </a:spcBef>
              <a:buBlip>
                <a:blip r:embed="rId2"/>
              </a:buBlip>
              <a:defRPr sz="3404"/>
            </a:pPr>
            <a:r>
              <a:t>1 Cor 6:10: “…none of these will inherit the kingdom of God.”</a:t>
            </a:r>
          </a:p>
          <a:p>
            <a:pPr marL="623032" indent="-623032" defTabSz="607933">
              <a:spcBef>
                <a:spcPts val="4300"/>
              </a:spcBef>
              <a:buBlip>
                <a:blip r:embed="rId2"/>
              </a:buBlip>
              <a:defRPr sz="3404"/>
            </a:pPr>
            <a:r>
              <a:t>Gal 5:21: “I am warning you, as I warned you before: those who do such things will not inherit the kingdom of God.”</a:t>
            </a:r>
          </a:p>
          <a:p>
            <a:pPr marL="623032" indent="-623032" defTabSz="607933">
              <a:spcBef>
                <a:spcPts val="4300"/>
              </a:spcBef>
              <a:buBlip>
                <a:blip r:embed="rId2"/>
              </a:buBlip>
              <a:defRPr sz="3404"/>
            </a:pPr>
            <a:r>
              <a:t>Eph 5:5: “Be sure of this, that no fornicator or impure person, or one who is greedy (that is, an idolater), has any inheritance in the kingdom of Christ and of God.”</a:t>
            </a:r>
          </a:p>
          <a:p>
            <a:pPr marL="623032" indent="-623032" defTabSz="607933">
              <a:spcBef>
                <a:spcPts val="4300"/>
              </a:spcBef>
              <a:buBlip>
                <a:blip r:embed="rId2"/>
              </a:buBlip>
              <a:defRPr sz="3404"/>
            </a:pPr>
            <a:r>
              <a:t>Col 3:6: “On account of these the wrath of God is coming on those who are disobedient.”</a:t>
            </a: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9" name="‘Exchanging’ in Romans 1"/>
          <p:cNvSpPr txBox="1"/>
          <p:nvPr>
            <p:ph type="title"/>
          </p:nvPr>
        </p:nvSpPr>
        <p:spPr>
          <a:prstGeom prst="rect">
            <a:avLst/>
          </a:prstGeom>
        </p:spPr>
        <p:txBody>
          <a:bodyPr/>
          <a:lstStyle/>
          <a:p>
            <a:pPr/>
            <a:r>
              <a:t>‘Exchanging’ in Romans 1</a:t>
            </a:r>
          </a:p>
        </p:txBody>
      </p:sp>
      <p:sp>
        <p:nvSpPr>
          <p:cNvPr id="350" name="“Ever since the creation of the world his eternal power and divine nature, invisible though they are, have been understood and seen through the things he has made. So they are without excuse; for though they knew God, they did not honor him as God or giv"/>
          <p:cNvSpPr txBox="1"/>
          <p:nvPr>
            <p:ph type="body" sz="half" idx="1"/>
          </p:nvPr>
        </p:nvSpPr>
        <p:spPr>
          <a:prstGeom prst="rect">
            <a:avLst/>
          </a:prstGeom>
        </p:spPr>
        <p:txBody>
          <a:bodyPr/>
          <a:lstStyle/>
          <a:p>
            <a:pPr>
              <a:buBlip>
                <a:blip r:embed="rId3"/>
              </a:buBlip>
            </a:pPr>
            <a:r>
              <a:t>“Ever since the creation of the world his eternal power and divine nature, invisible though they are, have been understood and seen through the things he has made. So they are without excuse; for though they knew God, they did not honor him as God or give thanks to him, but they became futile in their thinking, and their senseless minds were darkened. Claiming to be wise, they became fools; and they </a:t>
            </a:r>
            <a:r>
              <a:rPr>
                <a:solidFill>
                  <a:schemeClr val="accent3">
                    <a:satOff val="20823"/>
                    <a:lumOff val="10104"/>
                  </a:schemeClr>
                </a:solidFill>
              </a:rPr>
              <a:t>exchanged</a:t>
            </a:r>
            <a:r>
              <a:t> the glory of the immortal God for images resembling a mortal human being or birds or four-footed animals or reptiles.” (Rom. 1:20–23)</a:t>
            </a:r>
          </a:p>
        </p:txBody>
      </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4" name="“Therefore God gave them up in the lusts of their hearts to impurity, to the degrading of their bodies among themselves, because they exchanged the truth about God for a lie and worshiped and served the creature rather than the Creator, who is blessed fo"/>
          <p:cNvSpPr txBox="1"/>
          <p:nvPr>
            <p:ph type="body" idx="1"/>
          </p:nvPr>
        </p:nvSpPr>
        <p:spPr>
          <a:prstGeom prst="rect">
            <a:avLst/>
          </a:prstGeom>
        </p:spPr>
        <p:txBody>
          <a:bodyPr/>
          <a:lstStyle/>
          <a:p>
            <a:pPr>
              <a:buBlip>
                <a:blip r:embed="rId3"/>
              </a:buBlip>
            </a:pPr>
            <a:r>
              <a:t>“Therefore God gave them up in the lusts of their hearts to impurity, to the degrading of their bodies among themselves, because they </a:t>
            </a:r>
            <a:r>
              <a:rPr>
                <a:solidFill>
                  <a:schemeClr val="accent3">
                    <a:satOff val="20823"/>
                    <a:lumOff val="10104"/>
                  </a:schemeClr>
                </a:solidFill>
              </a:rPr>
              <a:t>exchanged</a:t>
            </a:r>
            <a:r>
              <a:t> the truth about God for a lie and worshiped and served the creature rather than the Creator, who is blessed forever! Amen.” (Rom. 1:24–25)</a:t>
            </a:r>
          </a:p>
        </p:txBody>
      </p:sp>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8" name="“For this reason God gave them up to degrading passions. Their women exchanged natural intercourse for unnatural, and in the same way also the men, giving up natural intercourse with women, were consumed with passion for one another. Men committed shamel"/>
          <p:cNvSpPr txBox="1"/>
          <p:nvPr>
            <p:ph type="body" idx="1"/>
          </p:nvPr>
        </p:nvSpPr>
        <p:spPr>
          <a:prstGeom prst="rect">
            <a:avLst/>
          </a:prstGeom>
        </p:spPr>
        <p:txBody>
          <a:bodyPr/>
          <a:lstStyle/>
          <a:p>
            <a:pPr>
              <a:buBlip>
                <a:blip r:embed="rId3"/>
              </a:buBlip>
            </a:pPr>
            <a:r>
              <a:t>“For this reason God gave them up to degrading passions. Their women </a:t>
            </a:r>
            <a:r>
              <a:rPr>
                <a:solidFill>
                  <a:schemeClr val="accent3">
                    <a:satOff val="20823"/>
                    <a:lumOff val="10104"/>
                  </a:schemeClr>
                </a:solidFill>
              </a:rPr>
              <a:t>exchanged</a:t>
            </a:r>
            <a:r>
              <a:t> natural intercourse for unnatural, and </a:t>
            </a:r>
            <a:r>
              <a:rPr>
                <a:solidFill>
                  <a:schemeClr val="accent3">
                    <a:satOff val="20823"/>
                    <a:lumOff val="10104"/>
                  </a:schemeClr>
                </a:solidFill>
              </a:rPr>
              <a:t>in the same way also</a:t>
            </a:r>
            <a:r>
              <a:t> the men, giving up natural intercourse with women, were consumed with passion for one another. Men committed shameless acts with men and received in their own persons the due penalty for their error.” (Rom 1:26-27)</a:t>
            </a:r>
          </a:p>
        </p:txBody>
      </p:sp>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2" name="Terminology in 1 Cor 6:9"/>
          <p:cNvSpPr txBox="1"/>
          <p:nvPr>
            <p:ph type="title"/>
          </p:nvPr>
        </p:nvSpPr>
        <p:spPr>
          <a:prstGeom prst="rect">
            <a:avLst/>
          </a:prstGeom>
        </p:spPr>
        <p:txBody>
          <a:bodyPr/>
          <a:lstStyle/>
          <a:p>
            <a:pPr/>
            <a:r>
              <a:t>Terminology in 1 Cor 6:9 </a:t>
            </a:r>
          </a:p>
        </p:txBody>
      </p:sp>
      <p:sp>
        <p:nvSpPr>
          <p:cNvPr id="363" name="μαλακοὶ = malakoi (‘soft’)…"/>
          <p:cNvSpPr txBox="1"/>
          <p:nvPr>
            <p:ph type="body" sz="half" idx="1"/>
          </p:nvPr>
        </p:nvSpPr>
        <p:spPr>
          <a:prstGeom prst="rect">
            <a:avLst/>
          </a:prstGeom>
        </p:spPr>
        <p:txBody>
          <a:bodyPr/>
          <a:lstStyle/>
          <a:p>
            <a:pPr>
              <a:buBlip>
                <a:blip r:embed="rId2"/>
              </a:buBlip>
            </a:pPr>
            <a:r>
              <a:t>μαλακοὶ = malakoi (‘soft’)</a:t>
            </a:r>
          </a:p>
          <a:p>
            <a:pPr lvl="1" marL="1225176" indent="-704476">
              <a:buSzPct val="125000"/>
              <a:buChar char="•"/>
            </a:pPr>
            <a:r>
              <a:t>NRSV: “male prostitutes”</a:t>
            </a:r>
          </a:p>
          <a:p>
            <a:pPr lvl="1" marL="1225176" indent="-704476">
              <a:buSzPct val="125000"/>
              <a:buChar char="•"/>
            </a:pPr>
            <a:r>
              <a:t>NASB: “effeminate”</a:t>
            </a:r>
          </a:p>
          <a:p>
            <a:pPr lvl="1" marL="1225176" indent="-704476">
              <a:buSzPct val="125000"/>
              <a:buChar char="•"/>
            </a:pPr>
            <a:r>
              <a:t>NKJV: “homosexuals” (n. “catamites” cf. Sanders)</a:t>
            </a:r>
          </a:p>
        </p:txBody>
      </p:sp>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5" name="ἀρσενοκοῖται = arsenokotai (‘men who lie with men’ cf. Lev 20:13)…"/>
          <p:cNvSpPr txBox="1"/>
          <p:nvPr>
            <p:ph type="body" idx="1"/>
          </p:nvPr>
        </p:nvSpPr>
        <p:spPr>
          <a:prstGeom prst="rect">
            <a:avLst/>
          </a:prstGeom>
        </p:spPr>
        <p:txBody>
          <a:bodyPr/>
          <a:lstStyle/>
          <a:p>
            <a:pPr>
              <a:buBlip>
                <a:blip r:embed="rId2"/>
              </a:buBlip>
            </a:pPr>
            <a:r>
              <a:t>ἀρσενοκοῖται = arsenokotai (‘men who lie with men’ cf. Lev 20:13)</a:t>
            </a:r>
          </a:p>
          <a:p>
            <a:pPr lvl="1" marL="1225176" indent="-704476">
              <a:buSzPct val="125000"/>
              <a:buChar char="•"/>
            </a:pPr>
            <a:r>
              <a:t>NRSV: “sodomites”</a:t>
            </a:r>
          </a:p>
          <a:p>
            <a:pPr lvl="1" marL="1225176" indent="-704476">
              <a:buSzPct val="125000"/>
              <a:buChar char="•"/>
            </a:pPr>
            <a:r>
              <a:t>NASB: “homosexuals”</a:t>
            </a:r>
          </a:p>
          <a:p>
            <a:pPr lvl="1" marL="1225176" indent="-704476">
              <a:buSzPct val="125000"/>
              <a:buChar char="•"/>
            </a:pPr>
            <a:r>
              <a:t>NKJV: “sodomites”</a:t>
            </a:r>
          </a:p>
        </p:txBody>
      </p:sp>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7" name="Ancient vs Modern Categories of Sexuality"/>
          <p:cNvSpPr txBox="1"/>
          <p:nvPr>
            <p:ph type="title"/>
          </p:nvPr>
        </p:nvSpPr>
        <p:spPr>
          <a:prstGeom prst="rect">
            <a:avLst/>
          </a:prstGeom>
        </p:spPr>
        <p:txBody>
          <a:bodyPr/>
          <a:lstStyle/>
          <a:p>
            <a:pPr/>
            <a:r>
              <a:t>Ancient vs Modern Categories of Sexuality</a:t>
            </a:r>
          </a:p>
        </p:txBody>
      </p:sp>
      <p:sp>
        <p:nvSpPr>
          <p:cNvPr id="368" name="Modern:…"/>
          <p:cNvSpPr txBox="1"/>
          <p:nvPr>
            <p:ph type="body" sz="half" idx="1"/>
          </p:nvPr>
        </p:nvSpPr>
        <p:spPr>
          <a:prstGeom prst="rect">
            <a:avLst/>
          </a:prstGeom>
        </p:spPr>
        <p:txBody>
          <a:bodyPr/>
          <a:lstStyle/>
          <a:p>
            <a:pPr>
              <a:buBlip>
                <a:blip r:embed="rId2"/>
              </a:buBlip>
            </a:pPr>
            <a:r>
              <a:t>Modern:</a:t>
            </a:r>
          </a:p>
          <a:p>
            <a:pPr lvl="1" marL="1225176" indent="-704476">
              <a:buSzPct val="125000"/>
              <a:buChar char="•"/>
            </a:pPr>
            <a:r>
              <a:t>Straight or Gay </a:t>
            </a:r>
          </a:p>
          <a:p>
            <a:pPr lvl="2" marL="1745876" indent="-704476">
              <a:buSzPct val="125000"/>
              <a:buChar char="➡"/>
            </a:pPr>
            <a:r>
              <a:t>(added: Bi, Pan, A-sexual, etc etc etc!!) </a:t>
            </a:r>
          </a:p>
          <a:p>
            <a:pPr>
              <a:buBlip>
                <a:blip r:embed="rId2"/>
              </a:buBlip>
            </a:pPr>
            <a:r>
              <a:t>Ancient: </a:t>
            </a:r>
          </a:p>
          <a:p>
            <a:pPr lvl="1" marL="1225176" indent="-704476">
              <a:buSzPct val="125000"/>
              <a:buChar char="•"/>
            </a:pPr>
            <a:r>
              <a:t>Passive or Active</a:t>
            </a:r>
          </a:p>
        </p:txBody>
      </p:sp>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0" name="“In the Greco-Roman world it was regarded as natural for an adult male to desire both female and male parters.”…"/>
          <p:cNvSpPr txBox="1"/>
          <p:nvPr>
            <p:ph type="body" idx="22"/>
          </p:nvPr>
        </p:nvSpPr>
        <p:spPr>
          <a:xfrm>
            <a:off x="4833937" y="3122296"/>
            <a:ext cx="14716126" cy="7471408"/>
          </a:xfrm>
          <a:prstGeom prst="rect">
            <a:avLst/>
          </a:prstGeom>
        </p:spPr>
        <p:txBody>
          <a:bodyPr/>
          <a:lstStyle/>
          <a:p>
            <a:pPr/>
            <a:r>
              <a:t>“In the Greco-Roman world it was regarded as </a:t>
            </a:r>
            <a:r>
              <a:rPr i="1"/>
              <a:t>natural</a:t>
            </a:r>
            <a:r>
              <a:t> for an adult male to desire both female and male parters.”</a:t>
            </a:r>
          </a:p>
          <a:p>
            <a:pPr algn="just">
              <a:defRPr spc="-123" sz="4100"/>
            </a:pPr>
            <a:r>
              <a:t>E. P. Sanders (italic original), </a:t>
            </a:r>
            <a:r>
              <a:rPr i="1"/>
              <a:t>Paul: The Apostles’ Life, Letters and Thought, </a:t>
            </a:r>
            <a:r>
              <a:t>p. 347. For </a:t>
            </a:r>
            <a:r>
              <a:rPr u="sng"/>
              <a:t>much</a:t>
            </a:r>
            <a:r>
              <a:t> more detail, see also appendix 1, p. 727ff.</a:t>
            </a:r>
          </a:p>
        </p:txBody>
      </p:sp>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2" name="Homosexuality in Greco-Roman Culture"/>
          <p:cNvSpPr txBox="1"/>
          <p:nvPr>
            <p:ph type="title"/>
          </p:nvPr>
        </p:nvSpPr>
        <p:spPr>
          <a:prstGeom prst="rect">
            <a:avLst/>
          </a:prstGeom>
        </p:spPr>
        <p:txBody>
          <a:bodyPr/>
          <a:lstStyle/>
          <a:p>
            <a:pPr/>
            <a:r>
              <a:t>Homosexuality in Greco-Roman Culture</a:t>
            </a:r>
          </a:p>
        </p:txBody>
      </p:sp>
      <p:sp>
        <p:nvSpPr>
          <p:cNvPr id="373" name="Men were expected to marry women and have children…"/>
          <p:cNvSpPr txBox="1"/>
          <p:nvPr>
            <p:ph type="body" sz="half" idx="1"/>
          </p:nvPr>
        </p:nvSpPr>
        <p:spPr>
          <a:prstGeom prst="rect">
            <a:avLst/>
          </a:prstGeom>
        </p:spPr>
        <p:txBody>
          <a:bodyPr/>
          <a:lstStyle/>
          <a:p>
            <a:pPr marL="833515" indent="-833515" defTabSz="813315">
              <a:spcBef>
                <a:spcPts val="5800"/>
              </a:spcBef>
              <a:buBlip>
                <a:blip r:embed="rId2"/>
              </a:buBlip>
              <a:defRPr sz="4554"/>
            </a:pPr>
            <a:r>
              <a:t>Men were expected to marry women and have children </a:t>
            </a:r>
          </a:p>
          <a:p>
            <a:pPr marL="833515" indent="-833515" defTabSz="813315">
              <a:spcBef>
                <a:spcPts val="5800"/>
              </a:spcBef>
              <a:buBlip>
                <a:blip r:embed="rId2"/>
              </a:buBlip>
              <a:defRPr sz="4554"/>
            </a:pPr>
            <a:r>
              <a:t>They were not allowed to be </a:t>
            </a:r>
            <a:r>
              <a:rPr u="sng"/>
              <a:t>exclusively</a:t>
            </a:r>
            <a:r>
              <a:t> homosexual</a:t>
            </a:r>
          </a:p>
          <a:p>
            <a:pPr marL="833515" indent="-833515" defTabSz="813315">
              <a:spcBef>
                <a:spcPts val="5800"/>
              </a:spcBef>
              <a:buBlip>
                <a:blip r:embed="rId2"/>
              </a:buBlip>
              <a:defRPr sz="4554"/>
            </a:pPr>
            <a:r>
              <a:t>Boys must be at least around 11 or 12 years old </a:t>
            </a:r>
          </a:p>
          <a:p>
            <a:pPr marL="833515" indent="-833515" defTabSz="813315">
              <a:spcBef>
                <a:spcPts val="5800"/>
              </a:spcBef>
              <a:buBlip>
                <a:blip r:embed="rId2"/>
              </a:buBlip>
              <a:defRPr sz="4554"/>
            </a:pPr>
            <a:r>
              <a:t>Partners </a:t>
            </a:r>
            <a:r>
              <a:rPr u="sng"/>
              <a:t>must</a:t>
            </a:r>
            <a:r>
              <a:t> be socially inferior:</a:t>
            </a:r>
          </a:p>
          <a:p>
            <a:pPr lvl="1" marL="1212924" indent="-697431" defTabSz="813315">
              <a:spcBef>
                <a:spcPts val="5800"/>
              </a:spcBef>
              <a:buSzPct val="125000"/>
              <a:buChar char="•"/>
              <a:defRPr sz="4554"/>
            </a:pPr>
            <a:r>
              <a:t>Active = free adult male</a:t>
            </a:r>
          </a:p>
          <a:p>
            <a:pPr lvl="1" marL="1212924" indent="-697431" defTabSz="813315">
              <a:spcBef>
                <a:spcPts val="5800"/>
              </a:spcBef>
              <a:buSzPct val="125000"/>
              <a:buChar char="•"/>
              <a:defRPr sz="4554"/>
            </a:pPr>
            <a:r>
              <a:t>Passive = female, slave, boy</a:t>
            </a:r>
          </a:p>
        </p:txBody>
      </p:sp>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5" name="Greeks and Romans despised:…"/>
          <p:cNvSpPr txBox="1"/>
          <p:nvPr>
            <p:ph type="body" idx="1"/>
          </p:nvPr>
        </p:nvSpPr>
        <p:spPr>
          <a:prstGeom prst="rect">
            <a:avLst/>
          </a:prstGeom>
        </p:spPr>
        <p:txBody>
          <a:bodyPr/>
          <a:lstStyle/>
          <a:p>
            <a:pPr>
              <a:buBlip>
                <a:blip r:embed="rId3"/>
              </a:buBlip>
            </a:pPr>
            <a:r>
              <a:t>Greeks and Romans despised: </a:t>
            </a:r>
          </a:p>
          <a:p>
            <a:pPr lvl="1" marL="1225176" indent="-704476">
              <a:buSzPct val="125000"/>
              <a:buChar char="•"/>
            </a:pPr>
            <a:r>
              <a:t>free adult males who played the passive role, </a:t>
            </a:r>
            <a:r>
              <a:rPr u="sng"/>
              <a:t>especially</a:t>
            </a:r>
            <a:r>
              <a:t> if the partner was socially inferior (they were “regarded as completely dissolute, perverted, or mentally diseased”—Sanders, p. 347.)</a:t>
            </a:r>
          </a:p>
          <a:p>
            <a:pPr lvl="1" marL="1225176" indent="-704476">
              <a:buSzPct val="125000"/>
              <a:buChar char="•"/>
            </a:pPr>
            <a:r>
              <a:t>effeminacy in grown men</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Romans vs 1 Corinthians"/>
          <p:cNvSpPr txBox="1"/>
          <p:nvPr>
            <p:ph type="title"/>
          </p:nvPr>
        </p:nvSpPr>
        <p:spPr>
          <a:prstGeom prst="rect">
            <a:avLst/>
          </a:prstGeom>
        </p:spPr>
        <p:txBody>
          <a:bodyPr/>
          <a:lstStyle/>
          <a:p>
            <a:pPr/>
            <a:r>
              <a:t>Romans vs 1 Corinthians</a:t>
            </a:r>
          </a:p>
        </p:txBody>
      </p:sp>
      <p:sp>
        <p:nvSpPr>
          <p:cNvPr id="156" name="Romans is addressed to a church Paul didn’t found and hasn’t visited…"/>
          <p:cNvSpPr txBox="1"/>
          <p:nvPr>
            <p:ph type="body" sz="half" idx="1"/>
          </p:nvPr>
        </p:nvSpPr>
        <p:spPr>
          <a:prstGeom prst="rect">
            <a:avLst/>
          </a:prstGeom>
        </p:spPr>
        <p:txBody>
          <a:bodyPr/>
          <a:lstStyle/>
          <a:p>
            <a:pPr marL="707225" indent="-707225" defTabSz="690086">
              <a:spcBef>
                <a:spcPts val="4900"/>
              </a:spcBef>
              <a:buBlip>
                <a:blip r:embed="rId2"/>
              </a:buBlip>
              <a:defRPr sz="3864"/>
            </a:pPr>
            <a:r>
              <a:t>Romans is addressed to a church Paul didn’t found and hasn’t visited</a:t>
            </a:r>
          </a:p>
          <a:p>
            <a:pPr lvl="1" marL="1029148" indent="-591760" defTabSz="690086">
              <a:spcBef>
                <a:spcPts val="4900"/>
              </a:spcBef>
              <a:buSzPct val="125000"/>
              <a:buChar char="•"/>
              <a:defRPr sz="3864"/>
            </a:pPr>
            <a:r>
              <a:t>1 Corinthians is addressed to a church Paul founded and spent a long time with</a:t>
            </a:r>
          </a:p>
          <a:p>
            <a:pPr marL="707225" indent="-707225" defTabSz="690086">
              <a:spcBef>
                <a:spcPts val="4900"/>
              </a:spcBef>
              <a:buBlip>
                <a:blip r:embed="rId2"/>
              </a:buBlip>
              <a:defRPr sz="3864"/>
            </a:pPr>
            <a:r>
              <a:t>Romans is a one-off</a:t>
            </a:r>
          </a:p>
          <a:p>
            <a:pPr lvl="1" marL="1029148" indent="-591760" defTabSz="690086">
              <a:spcBef>
                <a:spcPts val="4900"/>
              </a:spcBef>
              <a:buSzPct val="125000"/>
              <a:buChar char="•"/>
              <a:defRPr sz="3864"/>
            </a:pPr>
            <a:r>
              <a:t>1 Corinthians is part of a blizzard of correspondence</a:t>
            </a:r>
          </a:p>
          <a:p>
            <a:pPr marL="707225" indent="-707225" defTabSz="690086">
              <a:spcBef>
                <a:spcPts val="4900"/>
              </a:spcBef>
              <a:buBlip>
                <a:blip r:embed="rId2"/>
              </a:buBlip>
              <a:defRPr sz="3864"/>
            </a:pPr>
            <a:r>
              <a:t>Romans is ‘systematic’</a:t>
            </a:r>
          </a:p>
          <a:p>
            <a:pPr lvl="1" marL="1029148" indent="-591760" defTabSz="690086">
              <a:spcBef>
                <a:spcPts val="4900"/>
              </a:spcBef>
              <a:buSzPct val="125000"/>
              <a:buChar char="•"/>
              <a:defRPr sz="3864"/>
            </a:pPr>
            <a:r>
              <a:t>1 Corinthians is very ‘occasional’! It address many real-life problems</a:t>
            </a:r>
          </a:p>
        </p:txBody>
      </p:sp>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9" name="Paul vs Greco-Roman Culture"/>
          <p:cNvSpPr txBox="1"/>
          <p:nvPr>
            <p:ph type="title"/>
          </p:nvPr>
        </p:nvSpPr>
        <p:spPr>
          <a:prstGeom prst="rect">
            <a:avLst/>
          </a:prstGeom>
        </p:spPr>
        <p:txBody>
          <a:bodyPr/>
          <a:lstStyle/>
          <a:p>
            <a:pPr/>
            <a:r>
              <a:t>Paul vs Greco-Roman Culture</a:t>
            </a:r>
          </a:p>
        </p:txBody>
      </p:sp>
      <p:sp>
        <p:nvSpPr>
          <p:cNvPr id="380" name="Greco-Romans:…"/>
          <p:cNvSpPr txBox="1"/>
          <p:nvPr>
            <p:ph type="body" sz="half" idx="1"/>
          </p:nvPr>
        </p:nvSpPr>
        <p:spPr>
          <a:prstGeom prst="rect">
            <a:avLst/>
          </a:prstGeom>
        </p:spPr>
        <p:txBody>
          <a:bodyPr/>
          <a:lstStyle/>
          <a:p>
            <a:pPr marL="757741" indent="-757741" defTabSz="739378">
              <a:spcBef>
                <a:spcPts val="5300"/>
              </a:spcBef>
              <a:buBlip>
                <a:blip r:embed="rId3"/>
              </a:buBlip>
              <a:defRPr sz="4140"/>
            </a:pPr>
            <a:r>
              <a:t>Greco-Romans: </a:t>
            </a:r>
          </a:p>
          <a:p>
            <a:pPr lvl="1" marL="1102658" indent="-634028" defTabSz="739378">
              <a:spcBef>
                <a:spcPts val="5300"/>
              </a:spcBef>
              <a:buSzPct val="125000"/>
              <a:buChar char="•"/>
              <a:defRPr sz="4140"/>
            </a:pPr>
            <a:r>
              <a:t>homosexuality is natural, though not exclusive and within correct social boundaries</a:t>
            </a:r>
          </a:p>
          <a:p>
            <a:pPr marL="757741" indent="-757741" defTabSz="739378">
              <a:spcBef>
                <a:spcPts val="5300"/>
              </a:spcBef>
              <a:buBlip>
                <a:blip r:embed="rId3"/>
              </a:buBlip>
              <a:defRPr sz="4140"/>
            </a:pPr>
            <a:r>
              <a:t>Paul: </a:t>
            </a:r>
          </a:p>
          <a:p>
            <a:pPr lvl="1" marL="1102658" indent="-634028" defTabSz="739378">
              <a:spcBef>
                <a:spcPts val="5300"/>
              </a:spcBef>
              <a:buSzPct val="125000"/>
              <a:buChar char="•"/>
              <a:defRPr sz="4140"/>
            </a:pPr>
            <a:r>
              <a:t>all forms (passive and active) of homosexuality are sin</a:t>
            </a:r>
          </a:p>
          <a:p>
            <a:pPr lvl="1" marL="1102658" indent="-634028" defTabSz="739378">
              <a:spcBef>
                <a:spcPts val="5300"/>
              </a:spcBef>
              <a:buSzPct val="125000"/>
              <a:buChar char="•"/>
              <a:defRPr sz="4140"/>
            </a:pPr>
            <a:r>
              <a:t>corrupted sexuality is a symptom or expression of idolatry</a:t>
            </a:r>
          </a:p>
          <a:p>
            <a:pPr lvl="1" marL="1102658" indent="-634028" defTabSz="739378">
              <a:spcBef>
                <a:spcPts val="5300"/>
              </a:spcBef>
              <a:buSzPct val="125000"/>
              <a:buChar char="•"/>
              <a:defRPr sz="4140"/>
            </a:pPr>
            <a:r>
              <a:t>those who unrepentantly sin will not inherit the Kingdom of God</a:t>
            </a:r>
          </a:p>
        </p:txBody>
      </p:sp>
    </p:spTree>
  </p:cSld>
  <p:clrMapOvr>
    <a:masterClrMapping/>
  </p:clrMapOvr>
  <p:transition xmlns:p14="http://schemas.microsoft.com/office/powerpoint/2010/main" spd="med" advClick="1"/>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4" name="Concluding Thoughts on Homosexuality"/>
          <p:cNvSpPr txBox="1"/>
          <p:nvPr>
            <p:ph type="title"/>
          </p:nvPr>
        </p:nvSpPr>
        <p:spPr>
          <a:prstGeom prst="rect">
            <a:avLst/>
          </a:prstGeom>
        </p:spPr>
        <p:txBody>
          <a:bodyPr/>
          <a:lstStyle/>
          <a:p>
            <a:pPr/>
            <a:r>
              <a:t>Concluding Thoughts on Homosexuality</a:t>
            </a:r>
          </a:p>
        </p:txBody>
      </p:sp>
      <p:sp>
        <p:nvSpPr>
          <p:cNvPr id="385" name="Our categories of sexuality or sexual conduct are very different to ancient Greco-Roman ones…"/>
          <p:cNvSpPr txBox="1"/>
          <p:nvPr>
            <p:ph type="body" sz="half" idx="1"/>
          </p:nvPr>
        </p:nvSpPr>
        <p:spPr>
          <a:prstGeom prst="rect">
            <a:avLst/>
          </a:prstGeom>
        </p:spPr>
        <p:txBody>
          <a:bodyPr/>
          <a:lstStyle/>
          <a:p>
            <a:pPr marL="732483" indent="-732483" defTabSz="714732">
              <a:spcBef>
                <a:spcPts val="5100"/>
              </a:spcBef>
              <a:buBlip>
                <a:blip r:embed="rId2"/>
              </a:buBlip>
              <a:defRPr sz="4002"/>
            </a:pPr>
            <a:r>
              <a:t>Our categories of sexuality or sexual conduct are very different to ancient Greco-Roman ones</a:t>
            </a:r>
          </a:p>
          <a:p>
            <a:pPr marL="732483" indent="-732483" defTabSz="714732">
              <a:spcBef>
                <a:spcPts val="5100"/>
              </a:spcBef>
              <a:buBlip>
                <a:blip r:embed="rId2"/>
              </a:buBlip>
              <a:defRPr sz="4002"/>
            </a:pPr>
            <a:r>
              <a:t>Paul’s view of homosexuality is not situational: he is not thinking about prostitution and slavery and abuse, though those things would concern him</a:t>
            </a:r>
          </a:p>
          <a:p>
            <a:pPr marL="732483" indent="-732483" defTabSz="714732">
              <a:spcBef>
                <a:spcPts val="5100"/>
              </a:spcBef>
              <a:buBlip>
                <a:blip r:embed="rId2"/>
              </a:buBlip>
              <a:defRPr sz="4002"/>
            </a:pPr>
            <a:r>
              <a:t>Romans 1 shows that corrupted sexuality and idolatry are interlinked in a more foundational way, not just in a cult association</a:t>
            </a:r>
          </a:p>
          <a:p>
            <a:pPr marL="732483" indent="-732483" defTabSz="714732">
              <a:spcBef>
                <a:spcPts val="5100"/>
              </a:spcBef>
              <a:buBlip>
                <a:blip r:embed="rId2"/>
              </a:buBlip>
              <a:defRPr sz="4002"/>
            </a:pPr>
            <a:r>
              <a:t>Establishing the biblical view of sexuality is only the FIRST step before pastoral and ethical questions…</a:t>
            </a:r>
          </a:p>
        </p:txBody>
      </p:sp>
    </p:spTree>
  </p:cSld>
  <p:clrMapOvr>
    <a:masterClrMapping/>
  </p:clrMapOvr>
  <p:transition xmlns:p14="http://schemas.microsoft.com/office/powerpoint/2010/main" spd="med" advClick="1"/>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7" name="Rhetoric and the Body"/>
          <p:cNvSpPr txBox="1"/>
          <p:nvPr>
            <p:ph type="title"/>
          </p:nvPr>
        </p:nvSpPr>
        <p:spPr>
          <a:prstGeom prst="rect">
            <a:avLst/>
          </a:prstGeom>
        </p:spPr>
        <p:txBody>
          <a:bodyPr/>
          <a:lstStyle/>
          <a:p>
            <a:pPr/>
            <a:r>
              <a:t>Rhetoric and the Body</a:t>
            </a:r>
          </a:p>
        </p:txBody>
      </p:sp>
      <p:sp>
        <p:nvSpPr>
          <p:cNvPr id="388" name="“All things are lawful for me,” but not all things are beneficial. “All things are lawful for me,” but I will not be dominated by anything. “Food is meant for the stomach and the stomach for food,” and God will destroy both one and the other. The body is"/>
          <p:cNvSpPr txBox="1"/>
          <p:nvPr/>
        </p:nvSpPr>
        <p:spPr>
          <a:xfrm>
            <a:off x="2121584" y="4454123"/>
            <a:ext cx="20173905" cy="721098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just"/>
            <a:r>
              <a:t>“All things are lawful for me,” but not all things are beneficial. “All things are lawful for me,” but I will not be dominated by anything. “Food is meant for the stomach and the stomach for food,” and God will destroy both one and the other. The body is meant not for fornication but for the Lord, and the Lord for the body. And God raised the Lord and will also raise us by his power. Do you not know that your bodies are members of Christ? Should I therefore take the members of Christ and make them members of a prostitute? Never! </a:t>
            </a:r>
          </a:p>
          <a:p>
            <a:pPr algn="r"/>
            <a:r>
              <a:t>(1 Cor. 6:12–15)</a:t>
            </a:r>
          </a:p>
        </p:txBody>
      </p:sp>
    </p:spTree>
  </p:cSld>
  <p:clrMapOvr>
    <a:masterClrMapping/>
  </p:clrMapOvr>
  <p:transition xmlns:p14="http://schemas.microsoft.com/office/powerpoint/2010/main" spd="med" advClick="1"/>
</p:sld>
</file>

<file path=ppt/slides/slide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2" name="The Letter from the Corinthians (ch.7ff)"/>
          <p:cNvSpPr txBox="1"/>
          <p:nvPr>
            <p:ph type="title"/>
          </p:nvPr>
        </p:nvSpPr>
        <p:spPr>
          <a:prstGeom prst="rect">
            <a:avLst/>
          </a:prstGeom>
        </p:spPr>
        <p:txBody>
          <a:bodyPr/>
          <a:lstStyle/>
          <a:p>
            <a:pPr/>
            <a:r>
              <a:t>The Letter from the Corinthians (ch.7ff)</a:t>
            </a:r>
          </a:p>
        </p:txBody>
      </p:sp>
      <p:sp>
        <p:nvSpPr>
          <p:cNvPr id="393" name="“Now concerning the matters about which you wrote: “It is well for a man not to touch a woman.”” (1 Cor. 7:1)…"/>
          <p:cNvSpPr txBox="1"/>
          <p:nvPr>
            <p:ph type="body" sz="half" idx="1"/>
          </p:nvPr>
        </p:nvSpPr>
        <p:spPr>
          <a:prstGeom prst="rect">
            <a:avLst/>
          </a:prstGeom>
        </p:spPr>
        <p:txBody>
          <a:bodyPr/>
          <a:lstStyle/>
          <a:p>
            <a:pPr>
              <a:buBlip>
                <a:blip r:embed="rId3"/>
              </a:buBlip>
            </a:pPr>
            <a:r>
              <a:t>“Now concerning the matters about which you wrote: “It is well for a man not to touch a woman.”” (1 Cor. 7:1)</a:t>
            </a:r>
          </a:p>
          <a:p>
            <a:pPr>
              <a:buBlip>
                <a:blip r:embed="rId3"/>
              </a:buBlip>
            </a:pPr>
            <a:r>
              <a:t>“Now concerning food sacrificed to idols…” (1 Cor. 8:1)</a:t>
            </a:r>
          </a:p>
          <a:p>
            <a:pPr>
              <a:buBlip>
                <a:blip r:embed="rId3"/>
              </a:buBlip>
            </a:pPr>
            <a:r>
              <a:t>“Now concerning spiritual gifts, brothers and sisters, I do not want you to be uninformed.” (1 Cor. 12:1)</a:t>
            </a:r>
          </a:p>
          <a:p>
            <a:pPr>
              <a:buBlip>
                <a:blip r:embed="rId3"/>
              </a:buBlip>
            </a:pPr>
            <a:r>
              <a:t>“Now concerning the collection for the saints” (1 Cor. 16:1)</a:t>
            </a:r>
          </a:p>
        </p:txBody>
      </p:sp>
    </p:spTree>
  </p:cSld>
  <p:clrMapOvr>
    <a:masterClrMapping/>
  </p:clrMapOvr>
  <p:transition xmlns:p14="http://schemas.microsoft.com/office/powerpoint/2010/main" spd="med" advClick="1"/>
</p:sld>
</file>

<file path=ppt/slides/slide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7" name="Summaries"/>
          <p:cNvSpPr txBox="1"/>
          <p:nvPr>
            <p:ph type="title"/>
          </p:nvPr>
        </p:nvSpPr>
        <p:spPr>
          <a:prstGeom prst="rect">
            <a:avLst/>
          </a:prstGeom>
        </p:spPr>
        <p:txBody>
          <a:bodyPr/>
          <a:lstStyle/>
          <a:p>
            <a:pPr/>
            <a:r>
              <a:t>Summaries</a:t>
            </a:r>
          </a:p>
        </p:txBody>
      </p:sp>
      <p:sp>
        <p:nvSpPr>
          <p:cNvPr id="398" name="Ch.7: on marriage…"/>
          <p:cNvSpPr txBox="1"/>
          <p:nvPr>
            <p:ph type="body" sz="half" idx="1"/>
          </p:nvPr>
        </p:nvSpPr>
        <p:spPr>
          <a:prstGeom prst="rect">
            <a:avLst/>
          </a:prstGeom>
        </p:spPr>
        <p:txBody>
          <a:bodyPr/>
          <a:lstStyle/>
          <a:p>
            <a:pPr marL="833515" indent="-833515" defTabSz="813315">
              <a:spcBef>
                <a:spcPts val="5800"/>
              </a:spcBef>
              <a:buBlip>
                <a:blip r:embed="rId3"/>
              </a:buBlip>
              <a:defRPr sz="4554"/>
            </a:pPr>
            <a:r>
              <a:t>Ch.7: on marriage</a:t>
            </a:r>
          </a:p>
          <a:p>
            <a:pPr marL="833515" indent="-833515" defTabSz="813315">
              <a:spcBef>
                <a:spcPts val="5800"/>
              </a:spcBef>
              <a:buBlip>
                <a:blip r:embed="rId3"/>
              </a:buBlip>
              <a:defRPr sz="4554"/>
            </a:pPr>
            <a:r>
              <a:t>Ch.8: on meat sacrificed to idols</a:t>
            </a:r>
          </a:p>
          <a:p>
            <a:pPr marL="833515" indent="-833515" defTabSz="813315">
              <a:spcBef>
                <a:spcPts val="5800"/>
              </a:spcBef>
              <a:buBlip>
                <a:blip r:embed="rId3"/>
              </a:buBlip>
              <a:defRPr sz="4554"/>
            </a:pPr>
            <a:r>
              <a:t>Ch.9: Paul defends himself</a:t>
            </a:r>
          </a:p>
          <a:p>
            <a:pPr marL="833515" indent="-833515" defTabSz="813315">
              <a:spcBef>
                <a:spcPts val="5800"/>
              </a:spcBef>
              <a:buBlip>
                <a:blip r:embed="rId3"/>
              </a:buBlip>
              <a:defRPr sz="4554"/>
            </a:pPr>
            <a:r>
              <a:t>Ch.10: warning against idolatry (slogan)</a:t>
            </a:r>
          </a:p>
          <a:p>
            <a:pPr marL="833515" indent="-833515" defTabSz="813315">
              <a:spcBef>
                <a:spcPts val="5800"/>
              </a:spcBef>
              <a:buBlip>
                <a:blip r:embed="rId3"/>
              </a:buBlip>
              <a:defRPr sz="4554"/>
            </a:pPr>
            <a:r>
              <a:t>Ch.11a: on women and prophesying (digression)</a:t>
            </a:r>
          </a:p>
          <a:p>
            <a:pPr marL="833515" indent="-833515" defTabSz="813315">
              <a:spcBef>
                <a:spcPts val="5800"/>
              </a:spcBef>
              <a:buBlip>
                <a:blip r:embed="rId3"/>
              </a:buBlip>
              <a:defRPr sz="4554"/>
            </a:pPr>
            <a:r>
              <a:t>Ch.11b: The Lord’s Supper</a:t>
            </a:r>
          </a:p>
        </p:txBody>
      </p:sp>
    </p:spTree>
  </p:cSld>
  <p:clrMapOvr>
    <a:masterClrMapping/>
  </p:clrMapOvr>
  <p:transition xmlns:p14="http://schemas.microsoft.com/office/powerpoint/2010/main" spd="med" advClick="1"/>
</p:sld>
</file>

<file path=ppt/slides/slide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2" name="More on Idolatry: Practicalities, God, the Body and Mission"/>
          <p:cNvSpPr txBox="1"/>
          <p:nvPr>
            <p:ph type="title"/>
          </p:nvPr>
        </p:nvSpPr>
        <p:spPr>
          <a:prstGeom prst="rect">
            <a:avLst/>
          </a:prstGeom>
        </p:spPr>
        <p:txBody>
          <a:bodyPr/>
          <a:lstStyle>
            <a:lvl1pPr defTabSz="788669">
              <a:defRPr spc="-190" sz="6335"/>
            </a:lvl1pPr>
          </a:lstStyle>
          <a:p>
            <a:pPr/>
            <a:r>
              <a:t>More on Idolatry: Practicalities, God, the Body and Mission</a:t>
            </a:r>
          </a:p>
        </p:txBody>
      </p:sp>
      <p:sp>
        <p:nvSpPr>
          <p:cNvPr id="403" name="Now concerning food sacrificed to idols: we know that “all of us possess knowledge.” Knowledge puffs up, but love builds up. Anyone who claims to know something does not yet have the necessary knowledge; but anyone who loves God is known by him. (1 Cor. "/>
          <p:cNvSpPr txBox="1"/>
          <p:nvPr>
            <p:ph type="body" sz="half" idx="1"/>
          </p:nvPr>
        </p:nvSpPr>
        <p:spPr>
          <a:prstGeom prst="rect">
            <a:avLst/>
          </a:prstGeom>
        </p:spPr>
        <p:txBody>
          <a:bodyPr/>
          <a:lstStyle>
            <a:lvl1pPr>
              <a:buBlip>
                <a:blip r:embed="rId3"/>
              </a:buBlip>
            </a:lvl1pPr>
          </a:lstStyle>
          <a:p>
            <a:pPr/>
            <a:r>
              <a:t>Now concerning food sacrificed to idols: we know that “all of us possess knowledge.” Knowledge puffs up, but love builds up. Anyone who claims to know something does not yet have the necessary knowledge; but anyone who loves God is known by him. (1 Cor. 8:1–3)</a:t>
            </a:r>
          </a:p>
        </p:txBody>
      </p:sp>
    </p:spTree>
  </p:cSld>
  <p:clrMapOvr>
    <a:masterClrMapping/>
  </p:clrMapOvr>
  <p:transition xmlns:p14="http://schemas.microsoft.com/office/powerpoint/2010/main" spd="med" advClick="1"/>
</p:sld>
</file>

<file path=ppt/slides/slide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7" name="There is only One God!"/>
          <p:cNvSpPr txBox="1"/>
          <p:nvPr>
            <p:ph type="title"/>
          </p:nvPr>
        </p:nvSpPr>
        <p:spPr>
          <a:prstGeom prst="rect">
            <a:avLst/>
          </a:prstGeom>
        </p:spPr>
        <p:txBody>
          <a:bodyPr/>
          <a:lstStyle/>
          <a:p>
            <a:pPr/>
            <a:r>
              <a:t>There is only One God! </a:t>
            </a:r>
          </a:p>
        </p:txBody>
      </p:sp>
      <p:sp>
        <p:nvSpPr>
          <p:cNvPr id="408" name="Hence, as to the eating of food offered to idols, we know that “no idol in the world really exists,” and that “there is no God but one.” Indeed, even though there may be so-called gods in heaven or on earth—as in fact there are many gods and many lords— "/>
          <p:cNvSpPr txBox="1"/>
          <p:nvPr>
            <p:ph type="body" sz="half" idx="1"/>
          </p:nvPr>
        </p:nvSpPr>
        <p:spPr>
          <a:prstGeom prst="rect">
            <a:avLst/>
          </a:prstGeom>
        </p:spPr>
        <p:txBody>
          <a:bodyPr/>
          <a:lstStyle>
            <a:lvl1pPr>
              <a:buBlip>
                <a:blip r:embed="rId2"/>
              </a:buBlip>
            </a:lvl1pPr>
          </a:lstStyle>
          <a:p>
            <a:pPr/>
            <a:r>
              <a:t>Hence, as to the eating of food offered to idols, we know that “no idol in the world really exists,” and that “there is no God but one.” Indeed, even though there may be so-called gods in heaven or on earth—as in fact there are many gods and many lords— yet for us there is one God, the Father, from whom are all things and for whom we exist, and one Lord, Jesus Christ, through whom are all things and through whom we exist. (1 Cor. 8:4–6)</a:t>
            </a:r>
          </a:p>
        </p:txBody>
      </p:sp>
    </p:spTree>
  </p:cSld>
  <p:clrMapOvr>
    <a:masterClrMapping/>
  </p:clrMapOvr>
  <p:transition xmlns:p14="http://schemas.microsoft.com/office/powerpoint/2010/main" spd="med" advClick="1"/>
</p:sld>
</file>

<file path=ppt/slides/slide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0" name="Reconsidering Liberty"/>
          <p:cNvSpPr txBox="1"/>
          <p:nvPr>
            <p:ph type="title"/>
          </p:nvPr>
        </p:nvSpPr>
        <p:spPr>
          <a:prstGeom prst="rect">
            <a:avLst/>
          </a:prstGeom>
        </p:spPr>
        <p:txBody>
          <a:bodyPr/>
          <a:lstStyle/>
          <a:p>
            <a:pPr/>
            <a:r>
              <a:t>Reconsidering Liberty</a:t>
            </a:r>
          </a:p>
        </p:txBody>
      </p:sp>
      <p:sp>
        <p:nvSpPr>
          <p:cNvPr id="411" name="But take care that this liberty of yours does not somehow become a stumbling block to the weak. 1 Cor 8:9…"/>
          <p:cNvSpPr txBox="1"/>
          <p:nvPr>
            <p:ph type="body" sz="half" idx="1"/>
          </p:nvPr>
        </p:nvSpPr>
        <p:spPr>
          <a:prstGeom prst="rect">
            <a:avLst/>
          </a:prstGeom>
        </p:spPr>
        <p:txBody>
          <a:bodyPr/>
          <a:lstStyle/>
          <a:p>
            <a:pPr marL="833515" indent="-833515" defTabSz="813315">
              <a:spcBef>
                <a:spcPts val="5800"/>
              </a:spcBef>
              <a:buBlip>
                <a:blip r:embed="rId2"/>
              </a:buBlip>
              <a:defRPr sz="4554"/>
            </a:pPr>
            <a:r>
              <a:t>But take care that this liberty of yours does not somehow become a stumbling block to the weak. 1 Cor 8:9</a:t>
            </a:r>
          </a:p>
          <a:p>
            <a:pPr lvl="1" marL="1212924" indent="-697431" defTabSz="813315">
              <a:spcBef>
                <a:spcPts val="5800"/>
              </a:spcBef>
              <a:buSzPct val="125000"/>
              <a:buChar char="•"/>
              <a:defRPr sz="4554"/>
            </a:pPr>
            <a:r>
              <a:t>Is there a tension between ‘liberty’ and ‘love’? </a:t>
            </a:r>
          </a:p>
          <a:p>
            <a:pPr lvl="1" marL="1212924" indent="-697431" defTabSz="813315">
              <a:spcBef>
                <a:spcPts val="5800"/>
              </a:spcBef>
              <a:buSzPct val="125000"/>
              <a:buChar char="•"/>
              <a:defRPr sz="4554"/>
            </a:pPr>
            <a:r>
              <a:t>The Gospel brings true freedom and we are no longer under law, but grace! </a:t>
            </a:r>
          </a:p>
          <a:p>
            <a:pPr lvl="1" marL="1212924" indent="-697431" defTabSz="813315">
              <a:spcBef>
                <a:spcPts val="5800"/>
              </a:spcBef>
              <a:buSzPct val="125000"/>
              <a:buChar char="•"/>
              <a:defRPr sz="4554"/>
            </a:pPr>
            <a:r>
              <a:t>But liberty can harm the ‘weaker’ conscience (cf. Rom 14)</a:t>
            </a:r>
          </a:p>
          <a:p>
            <a:pPr lvl="1" marL="1212924" indent="-697431" defTabSz="813315">
              <a:spcBef>
                <a:spcPts val="5800"/>
              </a:spcBef>
              <a:buSzPct val="125000"/>
              <a:buChar char="•"/>
              <a:defRPr sz="4554"/>
            </a:pPr>
            <a:r>
              <a:t>Love ‘modifies’ liberty</a:t>
            </a:r>
          </a:p>
        </p:txBody>
      </p:sp>
    </p:spTree>
  </p:cSld>
  <p:clrMapOvr>
    <a:masterClrMapping/>
  </p:clrMapOvr>
  <p:transition xmlns:p14="http://schemas.microsoft.com/office/powerpoint/2010/main" spd="med" advClick="1"/>
</p:sld>
</file>

<file path=ppt/slides/slide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3" name="We who are strong ought to put up with the failings of the weak, and not to please ourselves. Each of us must please our neighbour for the good purpose of building up the neighbour.…"/>
          <p:cNvSpPr txBox="1"/>
          <p:nvPr/>
        </p:nvSpPr>
        <p:spPr>
          <a:xfrm>
            <a:off x="3361108" y="5221008"/>
            <a:ext cx="17661784" cy="327398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r>
              <a:t>We who are strong ought to put up with the failings of the weak, and not to please ourselves. Each of us must please our neighbour for the good purpose of building up the neighbour.</a:t>
            </a:r>
          </a:p>
          <a:p>
            <a:pPr/>
            <a:r>
              <a:t>(Rom. 15:1–2)</a:t>
            </a:r>
          </a:p>
        </p:txBody>
      </p:sp>
    </p:spTree>
  </p:cSld>
  <p:clrMapOvr>
    <a:masterClrMapping/>
  </p:clrMapOvr>
  <p:transition xmlns:p14="http://schemas.microsoft.com/office/powerpoint/2010/main" spd="med" advClick="1"/>
</p:sld>
</file>

<file path=ppt/slides/slide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5" name="‘Rights’ are NOT to be Defended at all Costs"/>
          <p:cNvSpPr txBox="1"/>
          <p:nvPr>
            <p:ph type="title"/>
          </p:nvPr>
        </p:nvSpPr>
        <p:spPr>
          <a:prstGeom prst="rect">
            <a:avLst/>
          </a:prstGeom>
        </p:spPr>
        <p:txBody>
          <a:bodyPr/>
          <a:lstStyle/>
          <a:p>
            <a:pPr/>
            <a:r>
              <a:t>‘Rights’ are NOT to be Defended at all Costs</a:t>
            </a:r>
          </a:p>
        </p:txBody>
      </p:sp>
      <p:sp>
        <p:nvSpPr>
          <p:cNvPr id="416" name="So by your knowledge those weak believers for whom Christ died are destroyed. But when you thus sin against members of your family, and wound their conscience when it is weak, you sin against Christ. Therefore, if food is a cause of their falling, I will"/>
          <p:cNvSpPr txBox="1"/>
          <p:nvPr>
            <p:ph type="body" sz="half" idx="1"/>
          </p:nvPr>
        </p:nvSpPr>
        <p:spPr>
          <a:prstGeom prst="rect">
            <a:avLst/>
          </a:prstGeom>
        </p:spPr>
        <p:txBody>
          <a:bodyPr/>
          <a:lstStyle>
            <a:lvl1pPr>
              <a:buBlip>
                <a:blip r:embed="rId3"/>
              </a:buBlip>
            </a:lvl1pPr>
            <a:lvl2pPr marL="1225176" indent="-704476">
              <a:buSzPct val="125000"/>
              <a:buChar char="•"/>
            </a:lvl2pPr>
          </a:lstStyle>
          <a:p>
            <a:pPr/>
            <a:r>
              <a:t>So by your knowledge those weak believers for whom Christ died are destroyed. But when you thus sin against members of your family, and wound their conscience when it is weak, you sin against Christ. Therefore, if food is a cause of their falling, I will never eat meat, so that I may not cause one of them to fall. (1 Cor. 8:11–13)</a:t>
            </a:r>
          </a:p>
          <a:p>
            <a:pPr lvl="1"/>
            <a:r>
              <a:t>9:5: All the apostles bring their wives and don’t work for a living—except me and Barnabas!! </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The Corinthian Correspondence"/>
          <p:cNvSpPr txBox="1"/>
          <p:nvPr>
            <p:ph type="title"/>
          </p:nvPr>
        </p:nvSpPr>
        <p:spPr>
          <a:prstGeom prst="rect">
            <a:avLst/>
          </a:prstGeom>
        </p:spPr>
        <p:txBody>
          <a:bodyPr/>
          <a:lstStyle/>
          <a:p>
            <a:pPr/>
            <a:r>
              <a:t>The Corinthian Correspondence</a:t>
            </a:r>
          </a:p>
        </p:txBody>
      </p:sp>
      <p:sp>
        <p:nvSpPr>
          <p:cNvPr id="159" name="Paul’s visits to Corinth…"/>
          <p:cNvSpPr txBox="1"/>
          <p:nvPr>
            <p:ph type="body" sz="half" idx="1"/>
          </p:nvPr>
        </p:nvSpPr>
        <p:spPr>
          <a:prstGeom prst="rect">
            <a:avLst/>
          </a:prstGeom>
        </p:spPr>
        <p:txBody>
          <a:bodyPr/>
          <a:lstStyle/>
          <a:p>
            <a:pPr marL="756023" indent="-756023">
              <a:buSzPct val="100000"/>
              <a:buAutoNum type="arabicPeriod" startAt="1"/>
            </a:pPr>
            <a:r>
              <a:t>Paul’s visits to Corinth</a:t>
            </a:r>
          </a:p>
          <a:p>
            <a:pPr marL="756023" indent="-756023">
              <a:buSzPct val="100000"/>
              <a:buAutoNum type="arabicPeriod" startAt="1"/>
            </a:pPr>
            <a:r>
              <a:t>Letters to and from Corinth</a:t>
            </a:r>
          </a:p>
          <a:p>
            <a:pPr marL="756023" indent="-756023">
              <a:buSzPct val="100000"/>
              <a:buAutoNum type="arabicPeriod" startAt="1"/>
            </a:pPr>
            <a:r>
              <a:t>Visitors from and to Corinth</a:t>
            </a:r>
          </a:p>
        </p:txBody>
      </p:sp>
    </p:spTree>
  </p:cSld>
  <p:clrMapOvr>
    <a:masterClrMapping/>
  </p:clrMapOvr>
  <p:transition xmlns:p14="http://schemas.microsoft.com/office/powerpoint/2010/main" spd="med" advClick="1"/>
</p:sld>
</file>

<file path=ppt/slides/slide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0" name="Paul Uses His Freedom for Greater Impact in Mission"/>
          <p:cNvSpPr txBox="1"/>
          <p:nvPr>
            <p:ph type="title"/>
          </p:nvPr>
        </p:nvSpPr>
        <p:spPr>
          <a:prstGeom prst="rect">
            <a:avLst/>
          </a:prstGeom>
        </p:spPr>
        <p:txBody>
          <a:bodyPr/>
          <a:lstStyle/>
          <a:p>
            <a:pPr/>
            <a:r>
              <a:t>Paul Uses His Freedom for Greater Impact in Mission</a:t>
            </a:r>
          </a:p>
        </p:txBody>
      </p:sp>
      <p:sp>
        <p:nvSpPr>
          <p:cNvPr id="421" name="For though I am free with respect to all, I have made myself a slave to all, so that I might win more of them. To the Jews I became as a Jew, in order to win Jews. To those under the law I became as one under the law (though I myself am not under the law"/>
          <p:cNvSpPr txBox="1"/>
          <p:nvPr>
            <p:ph type="body" sz="half" idx="1"/>
          </p:nvPr>
        </p:nvSpPr>
        <p:spPr>
          <a:prstGeom prst="rect">
            <a:avLst/>
          </a:prstGeom>
        </p:spPr>
        <p:txBody>
          <a:bodyPr/>
          <a:lstStyle>
            <a:lvl1pPr marL="782999" indent="-782999" defTabSz="764024">
              <a:spcBef>
                <a:spcPts val="5400"/>
              </a:spcBef>
              <a:buBlip>
                <a:blip r:embed="rId2"/>
              </a:buBlip>
              <a:defRPr sz="4278"/>
            </a:lvl1pPr>
          </a:lstStyle>
          <a:p>
            <a:pPr/>
            <a:r>
              <a:t>For though I am free with respect to all, I have made myself a slave to all, so that I might win more of them. To the Jews I became as a Jew, in order to win Jews. To those under the law I became as one under the law (though I myself am not under the law) so that I might win those under the law. To those outside the law I became as one outside the law (though I am not free from God’s law but am under Christ’s law) so that I might win those outside the law. To the weak I became weak, so that I might win the weak. I have become all things to all people, that I might by all means save some. I do it all for the sake of the gospel, so that I may share in its blessings. (1 Cor. 9:19–23)</a:t>
            </a:r>
          </a:p>
        </p:txBody>
      </p:sp>
    </p:spTree>
  </p:cSld>
  <p:clrMapOvr>
    <a:masterClrMapping/>
  </p:clrMapOvr>
  <p:transition xmlns:p14="http://schemas.microsoft.com/office/powerpoint/2010/main" spd="med" advClick="1"/>
</p:sld>
</file>

<file path=ppt/slides/slide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3" name="Freedom and the Body"/>
          <p:cNvSpPr txBox="1"/>
          <p:nvPr>
            <p:ph type="title"/>
          </p:nvPr>
        </p:nvSpPr>
        <p:spPr>
          <a:prstGeom prst="rect">
            <a:avLst/>
          </a:prstGeom>
        </p:spPr>
        <p:txBody>
          <a:bodyPr/>
          <a:lstStyle/>
          <a:p>
            <a:pPr/>
            <a:r>
              <a:t>Freedom and the Body</a:t>
            </a:r>
          </a:p>
        </p:txBody>
      </p:sp>
      <p:sp>
        <p:nvSpPr>
          <p:cNvPr id="424" name="Therefore, my dear friends, flee from the worship of idols. I speak as to sensible people; judge for yourselves what I say. The cup of blessing that we bless, is it not a sharing in the blood of Christ? The bread that we break, is it not a sharing in the"/>
          <p:cNvSpPr txBox="1"/>
          <p:nvPr>
            <p:ph type="body" sz="half" idx="1"/>
          </p:nvPr>
        </p:nvSpPr>
        <p:spPr>
          <a:prstGeom prst="rect">
            <a:avLst/>
          </a:prstGeom>
        </p:spPr>
        <p:txBody>
          <a:bodyPr/>
          <a:lstStyle>
            <a:lvl1pPr marL="715644" indent="-715644" defTabSz="698301">
              <a:spcBef>
                <a:spcPts val="5000"/>
              </a:spcBef>
              <a:buBlip>
                <a:blip r:embed="rId3"/>
              </a:buBlip>
              <a:defRPr sz="3910"/>
            </a:lvl1pPr>
          </a:lstStyle>
          <a:p>
            <a:pPr/>
            <a:r>
              <a:t>Therefore, my dear friends, flee from the worship of idols. I speak as to sensible people; judge for yourselves what I say. The cup of blessing that we bless, is it not a sharing in the blood of Christ? The bread that we break, is it not a sharing in the body of Christ? Because there is one bread, we who are many are one body, for we all partake of the one bread. Consider the people of Israel; are not those who eat the sacrifices partners in the altar? What do I imply then? That food sacrificed to idols is anything, or that an idol is anything? No, I imply that what pagans sacrifice, they sacrifice to demons and not to God. I do not want you to be partners with demons. You cannot drink the cup of the Lord and the cup of demons. You cannot partake of the table of the Lord and the table of demons. (1 Cor. 10:14–21)</a:t>
            </a:r>
          </a:p>
        </p:txBody>
      </p:sp>
    </p:spTree>
  </p:cSld>
  <p:clrMapOvr>
    <a:masterClrMapping/>
  </p:clrMapOvr>
  <p:transition xmlns:p14="http://schemas.microsoft.com/office/powerpoint/2010/main" spd="med" advClick="1"/>
</p:sld>
</file>

<file path=ppt/slides/slide7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8" name="Freedom and the Unbeliever"/>
          <p:cNvSpPr txBox="1"/>
          <p:nvPr>
            <p:ph type="title"/>
          </p:nvPr>
        </p:nvSpPr>
        <p:spPr>
          <a:prstGeom prst="rect">
            <a:avLst/>
          </a:prstGeom>
        </p:spPr>
        <p:txBody>
          <a:bodyPr/>
          <a:lstStyle/>
          <a:p>
            <a:pPr/>
            <a:r>
              <a:t>Freedom and the Unbeliever</a:t>
            </a:r>
          </a:p>
        </p:txBody>
      </p:sp>
      <p:sp>
        <p:nvSpPr>
          <p:cNvPr id="429" name="“All things are lawful,” but not all things are beneficial. “All things are lawful,” but not all things build up. Do not seek your own advantage, but that of the other. Eat whatever is sold in the meat market without raising any question on the ground of"/>
          <p:cNvSpPr txBox="1"/>
          <p:nvPr>
            <p:ph type="body" sz="half" idx="1"/>
          </p:nvPr>
        </p:nvSpPr>
        <p:spPr>
          <a:prstGeom prst="rect">
            <a:avLst/>
          </a:prstGeom>
        </p:spPr>
        <p:txBody>
          <a:bodyPr/>
          <a:lstStyle>
            <a:lvl1pPr marL="707225" indent="-707225" defTabSz="690086">
              <a:spcBef>
                <a:spcPts val="4900"/>
              </a:spcBef>
              <a:buBlip>
                <a:blip r:embed="rId3"/>
              </a:buBlip>
              <a:defRPr sz="3864"/>
            </a:lvl1pPr>
          </a:lstStyle>
          <a:p>
            <a:pPr/>
            <a:r>
              <a:t>“All things are lawful,” but not all things are beneficial. “All things are lawful,” but not all things build up. Do not seek your own advantage, but that of the other. Eat whatever is sold in the meat market without raising any question on the ground of conscience, for “the earth and its fullness are the Lord’s.” If an unbeliever invites you to a meal and you are disposed to go, eat whatever is set before you without raising any question on the ground of conscience. But if someone says to you, “This has been offered in sacrifice,” then do not eat it, out of consideration for the one who informed you, and for the sake of conscience— I mean the other’s conscience, not your own. For why should my liberty be subject to the judgment of someone else’s conscience? If I partake with thankfulness, why should I be denounced because of that for which I give thanks? (1 Cor. 10:23–30)</a:t>
            </a:r>
          </a:p>
        </p:txBody>
      </p:sp>
    </p:spTree>
  </p:cSld>
  <p:clrMapOvr>
    <a:masterClrMapping/>
  </p:clrMapOvr>
  <p:transition xmlns:p14="http://schemas.microsoft.com/office/powerpoint/2010/main" spd="med" advClick="1"/>
</p:sld>
</file>

<file path=ppt/slides/slide7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3" name="So, whether you eat or drink, or whatever you do, do everything for the glory of God. Give no offence to Jews or to Greeks or to the church of God, just as I try to please everyone in everything I do, not seeking my own advantage, but that of many, so th"/>
          <p:cNvSpPr txBox="1"/>
          <p:nvPr/>
        </p:nvSpPr>
        <p:spPr>
          <a:xfrm>
            <a:off x="2234051" y="4827308"/>
            <a:ext cx="19915899" cy="4061384"/>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r>
              <a:t>So, whether you eat or drink, or whatever you do, do everything for the glory of God. Give no offence to Jews or to Greeks or to the church of God, just as I try to please everyone in everything I do, not seeking my own advantage, but that of many, so that they may be saved.</a:t>
            </a:r>
          </a:p>
          <a:p>
            <a:pPr/>
            <a:r>
              <a:t>(1 Cor. 10:31–33)</a:t>
            </a:r>
          </a:p>
        </p:txBody>
      </p:sp>
    </p:spTree>
  </p:cSld>
  <p:clrMapOvr>
    <a:masterClrMapping/>
  </p:clrMapOvr>
  <p:transition xmlns:p14="http://schemas.microsoft.com/office/powerpoint/2010/main" spd="med" advClick="1"/>
</p:sld>
</file>

<file path=ppt/slides/slide7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7" name="Abuse of the Lord’s Supper"/>
          <p:cNvSpPr txBox="1"/>
          <p:nvPr>
            <p:ph type="title"/>
          </p:nvPr>
        </p:nvSpPr>
        <p:spPr>
          <a:prstGeom prst="rect">
            <a:avLst/>
          </a:prstGeom>
        </p:spPr>
        <p:txBody>
          <a:bodyPr/>
          <a:lstStyle/>
          <a:p>
            <a:pPr/>
            <a:r>
              <a:t>Abuse of the Lord’s Supper</a:t>
            </a:r>
          </a:p>
        </p:txBody>
      </p:sp>
      <p:sp>
        <p:nvSpPr>
          <p:cNvPr id="438" name="Now in the following instructions I do not commend you, because when you come together it is not for the better but for the worse. For, to begin with, when you come together as a church, I hear that there are divisions among you; and to some extent I bel"/>
          <p:cNvSpPr txBox="1"/>
          <p:nvPr/>
        </p:nvSpPr>
        <p:spPr>
          <a:xfrm>
            <a:off x="3345874" y="4303677"/>
            <a:ext cx="17692252" cy="563618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just"/>
            <a:r>
              <a:t>Now in the following instructions I do not commend you, because when you come together it is not for the better but for the worse. For, to begin with, when you come together as a church, I hear that there are divisions among you; and to some extent I believe it. Indeed, there have to be factions among you, for only so will it become clear who among you are genuine. </a:t>
            </a:r>
          </a:p>
          <a:p>
            <a:pPr algn="r"/>
            <a:r>
              <a:t>(1 Cor. 11:17–19)</a:t>
            </a:r>
          </a:p>
        </p:txBody>
      </p:sp>
    </p:spTree>
  </p:cSld>
  <p:clrMapOvr>
    <a:masterClrMapping/>
  </p:clrMapOvr>
  <p:transition xmlns:p14="http://schemas.microsoft.com/office/powerpoint/2010/main" spd="med" advClick="1"/>
</p:sld>
</file>

<file path=ppt/slides/slide7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2" name="Division Expressed Financially and Socially"/>
          <p:cNvSpPr txBox="1"/>
          <p:nvPr>
            <p:ph type="title"/>
          </p:nvPr>
        </p:nvSpPr>
        <p:spPr>
          <a:prstGeom prst="rect">
            <a:avLst/>
          </a:prstGeom>
        </p:spPr>
        <p:txBody>
          <a:bodyPr/>
          <a:lstStyle/>
          <a:p>
            <a:pPr/>
            <a:r>
              <a:t>Division Expressed Financially and Socially</a:t>
            </a:r>
          </a:p>
        </p:txBody>
      </p:sp>
      <p:sp>
        <p:nvSpPr>
          <p:cNvPr id="443" name="When you come together, it is not really to eat the Lord’s supper. For when the time comes to eat, each of you goes ahead with your own supper, and one goes hungry and another becomes drunk. What! Do you not have homes to eat and drink in? Or do you show"/>
          <p:cNvSpPr txBox="1"/>
          <p:nvPr/>
        </p:nvSpPr>
        <p:spPr>
          <a:xfrm>
            <a:off x="2207968" y="4684677"/>
            <a:ext cx="19968064" cy="563618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just"/>
            <a:r>
              <a:t>When you come together, it is not really to eat the Lord’s supper. For when the time comes to eat, each of you goes ahead with your own supper, and one goes hungry and another becomes drunk. What! Do you not have homes to eat and drink in? Or do you show contempt for the church of God and humiliate those who have nothing? What should I say to you? Should I commend you? In this matter I do not commend you! </a:t>
            </a:r>
          </a:p>
          <a:p>
            <a:pPr algn="r"/>
            <a:r>
              <a:t>(1 Cor. 11:20–22)</a:t>
            </a:r>
          </a:p>
        </p:txBody>
      </p:sp>
    </p:spTree>
  </p:cSld>
  <p:clrMapOvr>
    <a:masterClrMapping/>
  </p:clrMapOvr>
  <p:transition xmlns:p14="http://schemas.microsoft.com/office/powerpoint/2010/main" spd="med" advClick="1"/>
</p:sld>
</file>

<file path=ppt/slides/slide7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7" name="Early Tradition"/>
          <p:cNvSpPr txBox="1"/>
          <p:nvPr>
            <p:ph type="title"/>
          </p:nvPr>
        </p:nvSpPr>
        <p:spPr>
          <a:prstGeom prst="rect">
            <a:avLst/>
          </a:prstGeom>
        </p:spPr>
        <p:txBody>
          <a:bodyPr/>
          <a:lstStyle/>
          <a:p>
            <a:pPr/>
            <a:r>
              <a:t>Early Tradition</a:t>
            </a:r>
          </a:p>
        </p:txBody>
      </p:sp>
      <p:sp>
        <p:nvSpPr>
          <p:cNvPr id="448" name="For I received from the Lord what I also handed on to you, that the Lord Jesus on the night when he was betrayed took a loaf of bread, and when he had given thanks, he broke it and said, “This is my body that is for you. Do this in remembrance of me.” In"/>
          <p:cNvSpPr txBox="1"/>
          <p:nvPr/>
        </p:nvSpPr>
        <p:spPr>
          <a:xfrm>
            <a:off x="2053816" y="4584053"/>
            <a:ext cx="20276368" cy="642358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just"/>
            <a:r>
              <a:t>For I received from the Lord what I also handed on to you, that the Lord Jesus on the night when he was betrayed took a loaf of bread, and when he had given thanks, he broke it and said, “This is my body that is for you. Do this in remembrance of me.” In the same way he took the cup also, after supper, saying, “This cup is the new covenant in my blood. Do this, as often as you drink it, in remembrance of me.” For as often as you eat this bread and drink the cup, you proclaim the Lord’s death until he comes. </a:t>
            </a:r>
          </a:p>
          <a:p>
            <a:pPr algn="r"/>
            <a:r>
              <a:t>(1 Cor. 11:23–26)</a:t>
            </a:r>
          </a:p>
        </p:txBody>
      </p:sp>
    </p:spTree>
  </p:cSld>
  <p:clrMapOvr>
    <a:masterClrMapping/>
  </p:clrMapOvr>
  <p:transition xmlns:p14="http://schemas.microsoft.com/office/powerpoint/2010/main" spd="med" advClick="1"/>
</p:sld>
</file>

<file path=ppt/slides/slide7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2" name="Judge Yourself or Risk God’s Judgement"/>
          <p:cNvSpPr txBox="1"/>
          <p:nvPr>
            <p:ph type="title"/>
          </p:nvPr>
        </p:nvSpPr>
        <p:spPr>
          <a:prstGeom prst="rect">
            <a:avLst/>
          </a:prstGeom>
        </p:spPr>
        <p:txBody>
          <a:bodyPr/>
          <a:lstStyle/>
          <a:p>
            <a:pPr/>
            <a:r>
              <a:t>Judge Yourself or Risk God’s Judgement</a:t>
            </a:r>
          </a:p>
        </p:txBody>
      </p:sp>
      <p:sp>
        <p:nvSpPr>
          <p:cNvPr id="453" name="Whoever, therefore, eats the bread or drinks the cup of the Lord in an unworthy manner will be answerable for the body and blood of the Lord. Examine yourselves, and only then eat of the bread and drink of the cup. For all who eat and drink without disce"/>
          <p:cNvSpPr txBox="1"/>
          <p:nvPr/>
        </p:nvSpPr>
        <p:spPr>
          <a:xfrm>
            <a:off x="2799445" y="4483431"/>
            <a:ext cx="18785110" cy="721098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just"/>
            <a:r>
              <a:t>Whoever, therefore, eats the bread or drinks the cup of the Lord in an unworthy manner will be answerable for the body and blood of the Lord. Examine yourselves, and only then eat of the bread and drink of the cup. For all who eat and drink without discerning the body, eat and drink judgment against themselves. For this reason many of you are weak and ill, and some have died. But if we judged ourselves, we would not be judged. But when we are judged by the Lord, we are disciplined so that we may not be condemned along with the world.</a:t>
            </a:r>
          </a:p>
          <a:p>
            <a:pPr algn="r"/>
            <a:r>
              <a:t>(1 Cor. 11:27–32)</a:t>
            </a:r>
          </a:p>
        </p:txBody>
      </p:sp>
    </p:spTree>
  </p:cSld>
  <p:clrMapOvr>
    <a:masterClrMapping/>
  </p:clrMapOvr>
  <p:transition xmlns:p14="http://schemas.microsoft.com/office/powerpoint/2010/main" spd="med" advClick="1"/>
</p:sld>
</file>

<file path=ppt/slides/slide7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7" name="Practical Advice"/>
          <p:cNvSpPr txBox="1"/>
          <p:nvPr>
            <p:ph type="title"/>
          </p:nvPr>
        </p:nvSpPr>
        <p:spPr>
          <a:prstGeom prst="rect">
            <a:avLst/>
          </a:prstGeom>
        </p:spPr>
        <p:txBody>
          <a:bodyPr/>
          <a:lstStyle/>
          <a:p>
            <a:pPr/>
            <a:r>
              <a:t>Practical Advice</a:t>
            </a:r>
          </a:p>
        </p:txBody>
      </p:sp>
      <p:sp>
        <p:nvSpPr>
          <p:cNvPr id="458" name="So then, my brothers and sisters, when you come together to eat, wait for one another. If you are hungry, eat at home, so that when you come together, it will not be for your condemnation. About the other things I will give instructions when I come.…"/>
          <p:cNvSpPr txBox="1"/>
          <p:nvPr/>
        </p:nvSpPr>
        <p:spPr>
          <a:xfrm>
            <a:off x="3592406" y="4827308"/>
            <a:ext cx="17232261" cy="4061384"/>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just"/>
            <a:r>
              <a:t>So then, my brothers and sisters, when you come together to eat, wait for one another. If you are hungry, eat at home, so that when you come together, it will not be for your condemnation. About the other things I will give instructions when I come. </a:t>
            </a:r>
          </a:p>
          <a:p>
            <a:pPr algn="r"/>
            <a:r>
              <a:t>(1 Cor. 11:33–34)</a:t>
            </a:r>
          </a:p>
        </p:txBody>
      </p:sp>
    </p:spTree>
  </p:cSld>
  <p:clrMapOvr>
    <a:masterClrMapping/>
  </p:clrMapOvr>
  <p:transition xmlns:p14="http://schemas.microsoft.com/office/powerpoint/2010/main" spd="med" advClick="1"/>
</p:sld>
</file>

<file path=ppt/slides/slide7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2" name="Summary of The Remaining Chapters"/>
          <p:cNvSpPr txBox="1"/>
          <p:nvPr>
            <p:ph type="title"/>
          </p:nvPr>
        </p:nvSpPr>
        <p:spPr>
          <a:prstGeom prst="rect">
            <a:avLst/>
          </a:prstGeom>
        </p:spPr>
        <p:txBody>
          <a:bodyPr/>
          <a:lstStyle/>
          <a:p>
            <a:pPr/>
            <a:r>
              <a:t>Summary of The Remaining Chapters</a:t>
            </a:r>
          </a:p>
        </p:txBody>
      </p:sp>
      <p:sp>
        <p:nvSpPr>
          <p:cNvPr id="463" name="12: spiritual gifts…"/>
          <p:cNvSpPr txBox="1"/>
          <p:nvPr>
            <p:ph type="body" sz="half" idx="1"/>
          </p:nvPr>
        </p:nvSpPr>
        <p:spPr>
          <a:prstGeom prst="rect">
            <a:avLst/>
          </a:prstGeom>
        </p:spPr>
        <p:txBody>
          <a:bodyPr/>
          <a:lstStyle/>
          <a:p>
            <a:pPr>
              <a:buBlip>
                <a:blip r:embed="rId2"/>
              </a:buBlip>
            </a:pPr>
            <a:r>
              <a:t>12: spiritual gifts</a:t>
            </a:r>
          </a:p>
          <a:p>
            <a:pPr>
              <a:buBlip>
                <a:blip r:embed="rId2"/>
              </a:buBlip>
            </a:pPr>
            <a:r>
              <a:t>13: love</a:t>
            </a:r>
          </a:p>
          <a:p>
            <a:pPr>
              <a:buBlip>
                <a:blip r:embed="rId2"/>
              </a:buBlip>
            </a:pPr>
            <a:r>
              <a:t>14: more on gifts and order in worship</a:t>
            </a:r>
          </a:p>
          <a:p>
            <a:pPr>
              <a:buBlip>
                <a:blip r:embed="rId2"/>
              </a:buBlip>
            </a:pPr>
            <a:r>
              <a:t>15: the resurrection</a:t>
            </a:r>
          </a:p>
          <a:p>
            <a:pPr>
              <a:buBlip>
                <a:blip r:embed="rId2"/>
              </a:buBlip>
            </a:pPr>
            <a:r>
              <a:t>16: the collection; travel plans; greetings and farewell</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1. Paul’s Visits to Corinth"/>
          <p:cNvSpPr txBox="1"/>
          <p:nvPr>
            <p:ph type="title"/>
          </p:nvPr>
        </p:nvSpPr>
        <p:spPr>
          <a:prstGeom prst="rect">
            <a:avLst/>
          </a:prstGeom>
        </p:spPr>
        <p:txBody>
          <a:bodyPr/>
          <a:lstStyle/>
          <a:p>
            <a:pPr/>
            <a:r>
              <a:t>1. Paul’s Visits to Corinth</a:t>
            </a:r>
          </a:p>
        </p:txBody>
      </p:sp>
      <p:sp>
        <p:nvSpPr>
          <p:cNvPr id="162" name="Paul comes to Corinth (from Athens) on his second missionary journey (Acts 18:1)…"/>
          <p:cNvSpPr txBox="1"/>
          <p:nvPr>
            <p:ph type="body" sz="half" idx="1"/>
          </p:nvPr>
        </p:nvSpPr>
        <p:spPr>
          <a:prstGeom prst="rect">
            <a:avLst/>
          </a:prstGeom>
        </p:spPr>
        <p:txBody>
          <a:bodyPr/>
          <a:lstStyle/>
          <a:p>
            <a:pPr>
              <a:buBlip>
                <a:blip r:embed="rId2"/>
              </a:buBlip>
            </a:pPr>
            <a:r>
              <a:t>Paul comes to Corinth (from Athens) on his second missionary journey (Acts 18:1)</a:t>
            </a:r>
          </a:p>
          <a:p>
            <a:pPr>
              <a:buBlip>
                <a:blip r:embed="rId2"/>
              </a:buBlip>
            </a:pPr>
            <a:r>
              <a:t>He meets Priscilla and Aquila (Acts 18:2-3)</a:t>
            </a:r>
          </a:p>
          <a:p>
            <a:pPr>
              <a:buBlip>
                <a:blip r:embed="rId2"/>
              </a:buBlip>
            </a:pPr>
            <a:r>
              <a:t>The Lord encourages Paul to keep speaking (Acts 18:9-10)</a:t>
            </a:r>
          </a:p>
          <a:p>
            <a:pPr>
              <a:buBlip>
                <a:blip r:embed="rId2"/>
              </a:buBlip>
            </a:pPr>
            <a:r>
              <a:t>Paul stays there for 18 months (Acts 18:11 cf.18)</a:t>
            </a:r>
          </a:p>
        </p:txBody>
      </p:sp>
    </p:spTree>
  </p:cSld>
  <p:clrMapOvr>
    <a:masterClrMapping/>
  </p:clrMapOvr>
  <p:transition xmlns:p14="http://schemas.microsoft.com/office/powerpoint/2010/main" spd="med" advClick="1"/>
</p:sld>
</file>

<file path=ppt/slides/slide8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5" name="The Resurrection"/>
          <p:cNvSpPr txBox="1"/>
          <p:nvPr>
            <p:ph type="title"/>
          </p:nvPr>
        </p:nvSpPr>
        <p:spPr>
          <a:prstGeom prst="rect">
            <a:avLst/>
          </a:prstGeom>
        </p:spPr>
        <p:txBody>
          <a:bodyPr/>
          <a:lstStyle/>
          <a:p>
            <a:pPr/>
            <a:r>
              <a:t>The Resurrection </a:t>
            </a:r>
          </a:p>
        </p:txBody>
      </p:sp>
      <p:sp>
        <p:nvSpPr>
          <p:cNvPr id="466" name="Now I would remind you, brothers and sisters, of the good news that I proclaimed to you, which you in turn received, in which also you stand, through which also you are being saved, if you hold firmly to the message that I proclaimed to you—unless you ha"/>
          <p:cNvSpPr txBox="1"/>
          <p:nvPr>
            <p:ph type="body" sz="half" idx="1"/>
          </p:nvPr>
        </p:nvSpPr>
        <p:spPr>
          <a:prstGeom prst="rect">
            <a:avLst/>
          </a:prstGeom>
        </p:spPr>
        <p:txBody>
          <a:bodyPr/>
          <a:lstStyle>
            <a:lvl1pPr marL="665128" indent="-665128" defTabSz="649009">
              <a:spcBef>
                <a:spcPts val="4600"/>
              </a:spcBef>
              <a:buBlip>
                <a:blip r:embed="rId3"/>
              </a:buBlip>
              <a:defRPr sz="3634"/>
            </a:lvl1pPr>
          </a:lstStyle>
          <a:p>
            <a:pPr/>
            <a:r>
              <a:t>Now I would remind you, brothers and sisters, of the good news that I proclaimed to you, which you in turn received, in which also you stand, through which also you are being saved, if you hold firmly to the message that I proclaimed to you—unless you have come to believe in vain.For I handed on to you as of first importance what I in turn had received: that Christ died for our sins in accordance with the scriptures, and that he was buried, and that he was raised on the third day in accordance with the scriptures, and that he appeared to Cephas, then to the twelve. Then he appeared to more than five hundred brothers and sisters at one time, most of whom are still alive, though some have died. Then he appeared to James, then to all the apostles. Last of all, as to one untimely born, he appeared also to me. For I am the least of the apostles, unfit to be called an apostle, because I persecuted the church of God. But by the grace of God I am what I am, and his grace toward me has not been in vain. (1 Cor. 15:1–10)</a:t>
            </a:r>
          </a:p>
        </p:txBody>
      </p:sp>
    </p:spTree>
  </p:cSld>
  <p:clrMapOvr>
    <a:masterClrMapping/>
  </p:clrMapOvr>
  <p:transition xmlns:p14="http://schemas.microsoft.com/office/powerpoint/2010/main" spd="med" advClick="1"/>
</p:sld>
</file>

<file path=ppt/slides/slide8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0" name="No Resurrection from the Dead?!"/>
          <p:cNvSpPr txBox="1"/>
          <p:nvPr>
            <p:ph type="title"/>
          </p:nvPr>
        </p:nvSpPr>
        <p:spPr>
          <a:prstGeom prst="rect">
            <a:avLst/>
          </a:prstGeom>
        </p:spPr>
        <p:txBody>
          <a:bodyPr/>
          <a:lstStyle/>
          <a:p>
            <a:pPr/>
            <a:r>
              <a:t>No Resurrection from the Dead?!</a:t>
            </a:r>
          </a:p>
        </p:txBody>
      </p:sp>
      <p:sp>
        <p:nvSpPr>
          <p:cNvPr id="471" name="For if the dead are not raised, then Christ has not been raised. If Christ has not been raised, your faith is futile and you are still in your sins. Then those also who have died in Christ have perished. If for this life only we have hoped in Christ, we "/>
          <p:cNvSpPr txBox="1"/>
          <p:nvPr>
            <p:ph type="body" sz="half" idx="1"/>
          </p:nvPr>
        </p:nvSpPr>
        <p:spPr>
          <a:prstGeom prst="rect">
            <a:avLst/>
          </a:prstGeom>
        </p:spPr>
        <p:txBody>
          <a:bodyPr/>
          <a:lstStyle>
            <a:lvl1pPr>
              <a:buBlip>
                <a:blip r:embed="rId3"/>
              </a:buBlip>
            </a:lvl1pPr>
          </a:lstStyle>
          <a:p>
            <a:pPr/>
            <a:r>
              <a:t>For if the dead are not raised, then Christ has not been raised. If Christ has not been raised, your faith is futile and you are still in your sins. Then those also who have died in Christ have perished. If for this life only we have hoped in Christ, we are of all people most to be pitied. (1 Cor. 15:16–19)</a:t>
            </a:r>
          </a:p>
        </p:txBody>
      </p:sp>
    </p:spTree>
  </p:cSld>
  <p:clrMapOvr>
    <a:masterClrMapping/>
  </p:clrMapOvr>
  <p:transition xmlns:p14="http://schemas.microsoft.com/office/powerpoint/2010/main" spd="med" advClick="1"/>
</p:sld>
</file>

<file path=ppt/slides/slide8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5" name="What’s the Point, Then??"/>
          <p:cNvSpPr txBox="1"/>
          <p:nvPr>
            <p:ph type="title"/>
          </p:nvPr>
        </p:nvSpPr>
        <p:spPr>
          <a:prstGeom prst="rect">
            <a:avLst/>
          </a:prstGeom>
        </p:spPr>
        <p:txBody>
          <a:bodyPr/>
          <a:lstStyle/>
          <a:p>
            <a:pPr/>
            <a:r>
              <a:t>What’s the Point, Then??</a:t>
            </a:r>
          </a:p>
        </p:txBody>
      </p:sp>
      <p:sp>
        <p:nvSpPr>
          <p:cNvPr id="476" name="If with merely human hopes I fought with wild animals at Ephesus, what would I have gained by it? If the dead are not raised, “Let us eat and drink, for tomorrow we die.” Do not be deceived: “Bad company ruins good morals.” Come to a sober and right mind"/>
          <p:cNvSpPr txBox="1"/>
          <p:nvPr>
            <p:ph type="body" sz="half" idx="1"/>
          </p:nvPr>
        </p:nvSpPr>
        <p:spPr>
          <a:prstGeom prst="rect">
            <a:avLst/>
          </a:prstGeom>
        </p:spPr>
        <p:txBody>
          <a:bodyPr/>
          <a:lstStyle>
            <a:lvl1pPr>
              <a:buBlip>
                <a:blip r:embed="rId2"/>
              </a:buBlip>
            </a:lvl1pPr>
          </a:lstStyle>
          <a:p>
            <a:pPr/>
            <a:r>
              <a:t>If with merely human hopes I fought with wild animals at Ephesus, what would I have gained by it? If the dead are not raised, “Let us eat and drink, for tomorrow we die.” Do not be deceived: “Bad company ruins good morals.” Come to a sober and right mind, and sin no more; for some people have no knowledge of God. I say this to your shame. (1 Cor. 15:32–34)</a:t>
            </a:r>
          </a:p>
        </p:txBody>
      </p:sp>
    </p:spTree>
  </p:cSld>
  <p:clrMapOvr>
    <a:masterClrMapping/>
  </p:clrMapOvr>
  <p:transition xmlns:p14="http://schemas.microsoft.com/office/powerpoint/2010/main" spd="med" advClick="1"/>
</p:sld>
</file>

<file path=ppt/slides/slide8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8" name="Diatribe: But someone will ask, “How are the dead raised? With what kind of body do they come?”…"/>
          <p:cNvSpPr txBox="1"/>
          <p:nvPr>
            <p:ph type="title"/>
          </p:nvPr>
        </p:nvSpPr>
        <p:spPr>
          <a:prstGeom prst="rect">
            <a:avLst/>
          </a:prstGeom>
        </p:spPr>
        <p:txBody>
          <a:bodyPr/>
          <a:lstStyle/>
          <a:p>
            <a:pPr defTabSz="501134">
              <a:defRPr spc="-120" sz="4026"/>
            </a:pPr>
            <a:r>
              <a:t>Diatribe: But someone will ask, “How are the dead raised? With what kind of body do they come?”</a:t>
            </a:r>
          </a:p>
          <a:p>
            <a:pPr defTabSz="501134">
              <a:defRPr spc="-120" sz="4026"/>
            </a:pPr>
            <a:r>
              <a:t>(1 Cor. 15:35)</a:t>
            </a:r>
          </a:p>
        </p:txBody>
      </p:sp>
      <p:sp>
        <p:nvSpPr>
          <p:cNvPr id="479" name="What is sown is not what is raised…"/>
          <p:cNvSpPr txBox="1"/>
          <p:nvPr>
            <p:ph type="body" sz="half" idx="1"/>
          </p:nvPr>
        </p:nvSpPr>
        <p:spPr>
          <a:prstGeom prst="rect">
            <a:avLst/>
          </a:prstGeom>
        </p:spPr>
        <p:txBody>
          <a:bodyPr/>
          <a:lstStyle/>
          <a:p>
            <a:pPr>
              <a:buBlip>
                <a:blip r:embed="rId3"/>
              </a:buBlip>
            </a:pPr>
            <a:r>
              <a:t>What is sown is not what is raised</a:t>
            </a:r>
          </a:p>
          <a:p>
            <a:pPr>
              <a:buBlip>
                <a:blip r:embed="rId3"/>
              </a:buBlip>
            </a:pPr>
            <a:r>
              <a:t>Different kinds of flesh, different kinds of glory</a:t>
            </a:r>
          </a:p>
          <a:p>
            <a:pPr>
              <a:buBlip>
                <a:blip r:embed="rId3"/>
              </a:buBlip>
            </a:pPr>
            <a:r>
              <a:t>Adam vs Christ again: we who are like the first man will become like the second man</a:t>
            </a:r>
          </a:p>
        </p:txBody>
      </p:sp>
    </p:spTree>
  </p:cSld>
  <p:clrMapOvr>
    <a:masterClrMapping/>
  </p:clrMapOvr>
  <p:transition xmlns:p14="http://schemas.microsoft.com/office/powerpoint/2010/main" spd="med" advClick="1"/>
</p:sld>
</file>

<file path=ppt/slides/slide8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3" name="I Tell You a Mystery…"/>
          <p:cNvSpPr txBox="1"/>
          <p:nvPr>
            <p:ph type="title"/>
          </p:nvPr>
        </p:nvSpPr>
        <p:spPr>
          <a:prstGeom prst="rect">
            <a:avLst/>
          </a:prstGeom>
        </p:spPr>
        <p:txBody>
          <a:bodyPr/>
          <a:lstStyle/>
          <a:p>
            <a:pPr/>
            <a:r>
              <a:t>I Tell You a Mystery…</a:t>
            </a:r>
          </a:p>
        </p:txBody>
      </p:sp>
      <p:sp>
        <p:nvSpPr>
          <p:cNvPr id="484" name="What I am saying, brothers and sisters, is this: flesh and blood cannot inherit the kingdom of God, nor does the perishable inherit the imperishable. Listen, I will tell you a mystery! We will not all die, but we will all be changed, in a moment, in the "/>
          <p:cNvSpPr txBox="1"/>
          <p:nvPr>
            <p:ph type="body" sz="half" idx="1"/>
          </p:nvPr>
        </p:nvSpPr>
        <p:spPr>
          <a:prstGeom prst="rect">
            <a:avLst/>
          </a:prstGeom>
        </p:spPr>
        <p:txBody>
          <a:bodyPr/>
          <a:lstStyle>
            <a:lvl1pPr marL="707225" indent="-707225" defTabSz="690086">
              <a:spcBef>
                <a:spcPts val="4900"/>
              </a:spcBef>
              <a:buBlip>
                <a:blip r:embed="rId2"/>
              </a:buBlip>
              <a:defRPr sz="3864"/>
            </a:lvl1pPr>
          </a:lstStyle>
          <a:p>
            <a:pPr/>
            <a:r>
              <a:t>What I am saying, brothers and sisters, is this: flesh and blood cannot inherit the kingdom of God, nor does the perishable inherit the imperishable. Listen, I will tell you a mystery! We will not all die, but we will all be changed, in a moment, in the twinkling of an eye, at the last trumpet. For the trumpet will sound, and the dead will be raised imperishable, and we will be changed. For this perishable body must put on imperishability, and this mortal body must put on immortality. When this perishable body puts on imperishability, and this mortal body puts on immortality, then the saying that is written will be fulfilled: “Death has been swallowed up in victory.” “Where, O death, is your victory? Where, O death, is your sting?” The sting of death is sin, and the power of sin is the law. But thanks be to God, who gives us the victory through our Lord Jesus Christ. (1 Cor. 15:50–57)</a:t>
            </a:r>
          </a:p>
        </p:txBody>
      </p:sp>
    </p:spTree>
  </p:cSld>
  <p:clrMapOvr>
    <a:masterClrMapping/>
  </p:clrMapOvr>
  <p:transition xmlns:p14="http://schemas.microsoft.com/office/powerpoint/2010/main" spd="med" advClick="1"/>
</p:sld>
</file>

<file path=ppt/slides/slide8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6" name="Richard N. Longenecker: “Differing opinions regarding the character of Romans were almost entirely unknown from the second through the eighteenth centuries of Christian history, for Christians in earlier times usually viewed Romans as a “compendium of Ch"/>
          <p:cNvSpPr txBox="1"/>
          <p:nvPr>
            <p:ph type="body" idx="22"/>
          </p:nvPr>
        </p:nvSpPr>
        <p:spPr>
          <a:xfrm>
            <a:off x="979461" y="645858"/>
            <a:ext cx="22425079" cy="12094085"/>
          </a:xfrm>
          <a:prstGeom prst="rect">
            <a:avLst/>
          </a:prstGeom>
        </p:spPr>
        <p:txBody>
          <a:bodyPr/>
          <a:lstStyle>
            <a:lvl1pPr algn="just">
              <a:defRPr spc="-119" sz="4000"/>
            </a:lvl1pPr>
          </a:lstStyle>
          <a:p>
            <a:pPr/>
            <a:r>
              <a:t>Richard N. Longenecker: “Differing opinions regarding the character of Romans were almost entirely unknown from the second through the eighteenth centuries of Christian history, for Christians in earlier times usually viewed Romans as a “compendium of Christian doctrine” (as Philipp Melanchthon called it)—or at least as a fairly complete summary of Paul’s teaching and so commonly as something like an early systematic theology of the Christian church. When Romans was understood in this fashion, the question was often asked: “Why are Paul’s other letters (with the possible exception of Ephesians) not like Romans?” During the past two centuries, however, emphasis has increasingly been placed (1) on the historical circumstances in Paul’s writing to believers in Jesus in Rome and (2) on Romans as a letter rather than a theological compendium or treatise—with the result that the writing of Romas has come to be understood, at least in scholarly circles, in more situational manner and circumstantial terms. And when understood as a true letter, the question asked has often become reversed: “Why, then, is Romans not like Paul’s other letters?” </a:t>
            </a:r>
          </a:p>
        </p:txBody>
      </p:sp>
    </p:spTree>
  </p:cSld>
  <p:clrMapOvr>
    <a:masterClrMapping/>
  </p:clrMapOvr>
  <p:transition xmlns:p14="http://schemas.microsoft.com/office/powerpoint/2010/main" spd="med" advClick="1"/>
</p:sld>
</file>

<file path=ppt/slides/slide8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0" name="1 Corinthians"/>
          <p:cNvSpPr txBox="1"/>
          <p:nvPr>
            <p:ph type="title"/>
          </p:nvPr>
        </p:nvSpPr>
        <p:spPr>
          <a:prstGeom prst="rect">
            <a:avLst/>
          </a:prstGeom>
        </p:spPr>
        <p:txBody>
          <a:bodyPr/>
          <a:lstStyle/>
          <a:p>
            <a:pPr/>
            <a:r>
              <a:t>1 Corinthians</a:t>
            </a:r>
          </a:p>
        </p:txBody>
      </p:sp>
      <p:sp>
        <p:nvSpPr>
          <p:cNvPr id="491" name="Part of multiple visits/reports/letters…"/>
          <p:cNvSpPr txBox="1"/>
          <p:nvPr>
            <p:ph type="body" sz="half" idx="1"/>
          </p:nvPr>
        </p:nvSpPr>
        <p:spPr>
          <a:prstGeom prst="rect">
            <a:avLst/>
          </a:prstGeom>
        </p:spPr>
        <p:txBody>
          <a:bodyPr/>
          <a:lstStyle/>
          <a:p>
            <a:pPr marL="825096" indent="-825096" defTabSz="805100">
              <a:spcBef>
                <a:spcPts val="5700"/>
              </a:spcBef>
              <a:buBlip>
                <a:blip r:embed="rId2"/>
              </a:buBlip>
              <a:defRPr sz="4508"/>
            </a:pPr>
            <a:r>
              <a:t>Part of multiple visits/reports/letters </a:t>
            </a:r>
          </a:p>
          <a:p>
            <a:pPr marL="825096" indent="-825096" defTabSz="805100">
              <a:spcBef>
                <a:spcPts val="5700"/>
              </a:spcBef>
              <a:buBlip>
                <a:blip r:embed="rId2"/>
              </a:buBlip>
              <a:defRPr sz="4508"/>
            </a:pPr>
            <a:r>
              <a:t>Paul had a deep and often troubled relationship with this church</a:t>
            </a:r>
          </a:p>
          <a:p>
            <a:pPr marL="825096" indent="-825096" defTabSz="805100">
              <a:spcBef>
                <a:spcPts val="5700"/>
              </a:spcBef>
              <a:buBlip>
                <a:blip r:embed="rId2"/>
              </a:buBlip>
              <a:defRPr sz="4508"/>
            </a:pPr>
            <a:r>
              <a:t>Corinth was doing very well in some ways, but was shockingly immature, divisive and immoral in other ways</a:t>
            </a:r>
          </a:p>
          <a:p>
            <a:pPr marL="825096" indent="-825096" defTabSz="805100">
              <a:spcBef>
                <a:spcPts val="5700"/>
              </a:spcBef>
              <a:buBlip>
                <a:blip r:embed="rId2"/>
              </a:buBlip>
              <a:defRPr sz="4508"/>
            </a:pPr>
            <a:r>
              <a:t>Though not a theological treatise like Romans, 1 Corinthians contains lots of powerful theology on unity, the cross, the body as temple, Christology, love, and the resurrection</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Date for This First Visit"/>
          <p:cNvSpPr txBox="1"/>
          <p:nvPr>
            <p:ph type="title"/>
          </p:nvPr>
        </p:nvSpPr>
        <p:spPr>
          <a:prstGeom prst="rect">
            <a:avLst/>
          </a:prstGeom>
        </p:spPr>
        <p:txBody>
          <a:bodyPr/>
          <a:lstStyle/>
          <a:p>
            <a:pPr/>
            <a:r>
              <a:t>Date for This First Visit</a:t>
            </a:r>
          </a:p>
        </p:txBody>
      </p:sp>
      <p:sp>
        <p:nvSpPr>
          <p:cNvPr id="165" name="49: Emperor Claudius expels Jews from Rome. This is why Priscilla and Aquila are in Corinth (Acts 18:2)…"/>
          <p:cNvSpPr txBox="1"/>
          <p:nvPr>
            <p:ph type="body" sz="half" idx="1"/>
          </p:nvPr>
        </p:nvSpPr>
        <p:spPr>
          <a:prstGeom prst="rect">
            <a:avLst/>
          </a:prstGeom>
        </p:spPr>
        <p:txBody>
          <a:bodyPr/>
          <a:lstStyle/>
          <a:p>
            <a:pPr>
              <a:buBlip>
                <a:blip r:embed="rId3"/>
              </a:buBlip>
            </a:pPr>
            <a:r>
              <a:t>49: Emperor Claudius expels Jews from Rome. This is why Priscilla and Aquila are in Corinth (Acts 18:2)</a:t>
            </a:r>
          </a:p>
          <a:p>
            <a:pPr>
              <a:buBlip>
                <a:blip r:embed="rId3"/>
              </a:buBlip>
            </a:pPr>
            <a:r>
              <a:t>1st of July 51 to 30 June 52: Gallio is appointed as Proconsul of Achaia (inscription at Delphi)</a:t>
            </a:r>
          </a:p>
          <a:p>
            <a:pPr>
              <a:buBlip>
                <a:blip r:embed="rId3"/>
              </a:buBlip>
            </a:pPr>
            <a:r>
              <a:t>Autumn 50 to Spring 52: Paul is in Corinth for the first time (see Wenham and Walton pp.297 and 303-304)</a:t>
            </a:r>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2.png"/></Relationships>

</file>

<file path=ppt/theme/_rels/theme2.xml.rels><?xml version="1.0" encoding="UTF-8"?>
<Relationships xmlns="http://schemas.openxmlformats.org/package/2006/relationships"><Relationship Id="rId1" Type="http://schemas.openxmlformats.org/officeDocument/2006/relationships/image" Target="../media/image6.png"/></Relationships>

</file>

<file path=ppt/theme/theme1.xml><?xml version="1.0" encoding="utf-8"?>
<a:theme xmlns:a="http://schemas.openxmlformats.org/drawingml/2006/main" xmlns:r="http://schemas.openxmlformats.org/officeDocument/2006/relationships" name="New_Template6">
  <a:themeElements>
    <a:clrScheme name="New_Template6">
      <a:dk1>
        <a:srgbClr val="000000"/>
      </a:dk1>
      <a:lt1>
        <a:srgbClr val="EEEEEE"/>
      </a:lt1>
      <a:dk2>
        <a:srgbClr val="3E4044"/>
      </a:dk2>
      <a:lt2>
        <a:srgbClr val="DCDDE0"/>
      </a:lt2>
      <a:accent1>
        <a:srgbClr val="0AB8BF"/>
      </a:accent1>
      <a:accent2>
        <a:srgbClr val="82B21C"/>
      </a:accent2>
      <a:accent3>
        <a:srgbClr val="E6A629"/>
      </a:accent3>
      <a:accent4>
        <a:srgbClr val="E86F1B"/>
      </a:accent4>
      <a:accent5>
        <a:srgbClr val="C4411D"/>
      </a:accent5>
      <a:accent6>
        <a:srgbClr val="795B8C"/>
      </a:accent6>
      <a:hlink>
        <a:srgbClr val="0000FF"/>
      </a:hlink>
      <a:folHlink>
        <a:srgbClr val="FF00FF"/>
      </a:folHlink>
    </a:clrScheme>
    <a:fontScheme name="New_Template6">
      <a:majorFont>
        <a:latin typeface="Superclarendon Regular"/>
        <a:ea typeface="Superclarendon Regular"/>
        <a:cs typeface="Superclarendon Regular"/>
      </a:majorFont>
      <a:minorFont>
        <a:latin typeface="Superclarendon Regular"/>
        <a:ea typeface="Superclarendon Regular"/>
        <a:cs typeface="Superclarendon Regular"/>
      </a:minorFont>
    </a:fontScheme>
    <a:fmtScheme name="New_Template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EEEEEE"/>
            </a:solidFill>
            <a:effectLst>
              <a:outerShdw sx="100000" sy="100000" kx="0" ky="0" algn="b" rotWithShape="0" blurRad="25400" dist="25400" dir="2388334">
                <a:srgbClr val="000000">
                  <a:alpha val="79310"/>
                </a:srgbClr>
              </a:outerShdw>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a:noFill/>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6">
  <a:themeElements>
    <a:clrScheme name="New_Template6">
      <a:dk1>
        <a:srgbClr val="000000"/>
      </a:dk1>
      <a:lt1>
        <a:srgbClr val="FFFFFF"/>
      </a:lt1>
      <a:dk2>
        <a:srgbClr val="3E4044"/>
      </a:dk2>
      <a:lt2>
        <a:srgbClr val="DCDDE0"/>
      </a:lt2>
      <a:accent1>
        <a:srgbClr val="0AB8BF"/>
      </a:accent1>
      <a:accent2>
        <a:srgbClr val="82B21C"/>
      </a:accent2>
      <a:accent3>
        <a:srgbClr val="E6A629"/>
      </a:accent3>
      <a:accent4>
        <a:srgbClr val="E86F1B"/>
      </a:accent4>
      <a:accent5>
        <a:srgbClr val="C4411D"/>
      </a:accent5>
      <a:accent6>
        <a:srgbClr val="795B8C"/>
      </a:accent6>
      <a:hlink>
        <a:srgbClr val="0000FF"/>
      </a:hlink>
      <a:folHlink>
        <a:srgbClr val="FF00FF"/>
      </a:folHlink>
    </a:clrScheme>
    <a:fontScheme name="New_Template6">
      <a:majorFont>
        <a:latin typeface="Superclarendon Regular"/>
        <a:ea typeface="Superclarendon Regular"/>
        <a:cs typeface="Superclarendon Regular"/>
      </a:majorFont>
      <a:minorFont>
        <a:latin typeface="Superclarendon Regular"/>
        <a:ea typeface="Superclarendon Regular"/>
        <a:cs typeface="Superclarendon Regular"/>
      </a:minorFont>
    </a:fontScheme>
    <a:fmtScheme name="New_Template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EEEEEE"/>
            </a:solidFill>
            <a:effectLst>
              <a:outerShdw sx="100000" sy="100000" kx="0" ky="0" algn="b" rotWithShape="0" blurRad="25400" dist="25400" dir="2388334">
                <a:srgbClr val="000000">
                  <a:alpha val="79310"/>
                </a:srgbClr>
              </a:outerShdw>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a:noFill/>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